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92" r:id="rId5"/>
    <p:sldId id="275" r:id="rId6"/>
    <p:sldId id="276" r:id="rId7"/>
    <p:sldId id="297" r:id="rId8"/>
    <p:sldId id="298" r:id="rId9"/>
    <p:sldId id="296" r:id="rId10"/>
    <p:sldId id="284" r:id="rId11"/>
    <p:sldId id="299" r:id="rId12"/>
    <p:sldId id="277" r:id="rId13"/>
    <p:sldId id="278" r:id="rId14"/>
    <p:sldId id="279" r:id="rId15"/>
    <p:sldId id="285" r:id="rId16"/>
    <p:sldId id="293" r:id="rId17"/>
    <p:sldId id="295" r:id="rId18"/>
    <p:sldId id="300" r:id="rId19"/>
    <p:sldId id="294" r:id="rId20"/>
    <p:sldId id="301" r:id="rId21"/>
    <p:sldId id="302" r:id="rId22"/>
    <p:sldId id="288" r:id="rId23"/>
    <p:sldId id="281" r:id="rId24"/>
    <p:sldId id="28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53E"/>
    <a:srgbClr val="C95B3A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>
        <p:scale>
          <a:sx n="50" d="100"/>
          <a:sy n="50" d="100"/>
        </p:scale>
        <p:origin x="1934" y="821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BCD1E-47B6-46F4-A455-08A64F77079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960D628-68E6-42A9-8BC3-3EEBBAA442E5}">
      <dgm:prSet phldrT="[Text]" custT="1"/>
      <dgm:spPr>
        <a:solidFill>
          <a:schemeClr val="bg2">
            <a:lumMod val="75000"/>
          </a:schemeClr>
        </a:solidFill>
      </dgm:spPr>
      <dgm:t>
        <a:bodyPr/>
        <a:lstStyle/>
        <a:p>
          <a:pPr>
            <a:buClrTx/>
            <a:buSzTx/>
            <a:buFontTx/>
            <a:buChar char="•"/>
          </a:pPr>
          <a:r>
            <a: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Manual expense tracking in current financial apps is time-consuming, error-prone, and impractical for daily use</a:t>
          </a:r>
          <a:r>
            <a: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.</a:t>
          </a:r>
          <a:endParaRPr lang="en-IN" sz="1100" dirty="0">
            <a:solidFill>
              <a:schemeClr val="tx1"/>
            </a:solidFill>
          </a:endParaRPr>
        </a:p>
      </dgm:t>
    </dgm:pt>
    <dgm:pt modelId="{7F16D6BB-ECD5-4B1D-AACB-D76EA4A3CC6E}" type="parTrans" cxnId="{248AC241-21F2-49C1-93A2-AEA86CBDEC10}">
      <dgm:prSet/>
      <dgm:spPr/>
      <dgm:t>
        <a:bodyPr/>
        <a:lstStyle/>
        <a:p>
          <a:endParaRPr lang="en-IN"/>
        </a:p>
      </dgm:t>
    </dgm:pt>
    <dgm:pt modelId="{14B6F264-89EE-4D01-8E91-F5E17286573A}" type="sibTrans" cxnId="{248AC241-21F2-49C1-93A2-AEA86CBDEC10}">
      <dgm:prSet/>
      <dgm:spPr/>
      <dgm:t>
        <a:bodyPr/>
        <a:lstStyle/>
        <a:p>
          <a:endParaRPr lang="en-IN"/>
        </a:p>
      </dgm:t>
    </dgm:pt>
    <dgm:pt modelId="{7CA3F45D-2798-47F8-8550-38DAF1489C73}">
      <dgm:prSet phldrT="[Text]" custT="1"/>
      <dgm:spPr>
        <a:solidFill>
          <a:schemeClr val="bg2">
            <a:lumMod val="75000"/>
          </a:schemeClr>
        </a:solidFill>
      </dgm:spPr>
      <dgm:t>
        <a:bodyPr/>
        <a:lstStyle/>
        <a:p>
          <a:pPr>
            <a:buClrTx/>
            <a:buSzTx/>
            <a:buFontTx/>
            <a:buChar char="•"/>
          </a:pPr>
          <a:r>
            <a: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Users lack real-time insights and accurate forecasting tools to make informed financial decisions</a:t>
          </a:r>
          <a:r>
            <a: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.</a:t>
          </a:r>
          <a:endParaRPr lang="en-IN" sz="1100" dirty="0">
            <a:solidFill>
              <a:schemeClr val="tx1"/>
            </a:solidFill>
          </a:endParaRPr>
        </a:p>
      </dgm:t>
    </dgm:pt>
    <dgm:pt modelId="{E62FE0FA-A4DF-4BEE-A63D-C26D08E83F77}" type="parTrans" cxnId="{0DE8B364-85D1-4D5A-BD8E-77427908F00E}">
      <dgm:prSet/>
      <dgm:spPr/>
      <dgm:t>
        <a:bodyPr/>
        <a:lstStyle/>
        <a:p>
          <a:endParaRPr lang="en-IN"/>
        </a:p>
      </dgm:t>
    </dgm:pt>
    <dgm:pt modelId="{4B82A11F-F27A-477F-B443-76177961B4D2}" type="sibTrans" cxnId="{0DE8B364-85D1-4D5A-BD8E-77427908F00E}">
      <dgm:prSet/>
      <dgm:spPr/>
      <dgm:t>
        <a:bodyPr/>
        <a:lstStyle/>
        <a:p>
          <a:endParaRPr lang="en-IN"/>
        </a:p>
      </dgm:t>
    </dgm:pt>
    <dgm:pt modelId="{6F05FD10-7D06-485E-BF18-1DE118A8EAD1}">
      <dgm:prSet phldrT="[Text]" custT="1"/>
      <dgm:spPr>
        <a:solidFill>
          <a:schemeClr val="bg2">
            <a:lumMod val="75000"/>
          </a:schemeClr>
        </a:solidFill>
      </dgm:spPr>
      <dgm:t>
        <a:bodyPr/>
        <a:lstStyle/>
        <a:p>
          <a:pPr>
            <a:buClrTx/>
            <a:buSzTx/>
            <a:buFontTx/>
            <a:buChar char="•"/>
          </a:pPr>
          <a:r>
            <a: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Existing solutions fail to address personalized financial goals effectively, leading to missed growth opportunities</a:t>
          </a:r>
          <a:r>
            <a: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rPr>
            <a:t>.</a:t>
          </a:r>
          <a:endParaRPr lang="en-IN" sz="1800" dirty="0"/>
        </a:p>
      </dgm:t>
    </dgm:pt>
    <dgm:pt modelId="{C38453AF-6FF5-49BD-922E-AB5D03998F1D}" type="parTrans" cxnId="{4DD33464-CB7C-4AB3-8879-476C96C76DF1}">
      <dgm:prSet/>
      <dgm:spPr/>
      <dgm:t>
        <a:bodyPr/>
        <a:lstStyle/>
        <a:p>
          <a:endParaRPr lang="en-IN"/>
        </a:p>
      </dgm:t>
    </dgm:pt>
    <dgm:pt modelId="{EEFF9EEB-2218-4477-BEF0-B50EBCDE3F8E}" type="sibTrans" cxnId="{4DD33464-CB7C-4AB3-8879-476C96C76DF1}">
      <dgm:prSet/>
      <dgm:spPr/>
      <dgm:t>
        <a:bodyPr/>
        <a:lstStyle/>
        <a:p>
          <a:endParaRPr lang="en-IN"/>
        </a:p>
      </dgm:t>
    </dgm:pt>
    <dgm:pt modelId="{B5D5281B-5CD3-430E-A7DA-CBB4589E92D4}">
      <dgm:prSet custT="1"/>
      <dgm:spPr>
        <a:solidFill>
          <a:schemeClr val="bg2">
            <a:lumMod val="75000"/>
          </a:schemeClr>
        </a:solidFill>
      </dgm:spPr>
      <dgm:t>
        <a:bodyPr/>
        <a:lstStyle/>
        <a:p>
          <a:pPr>
            <a:buClrTx/>
            <a:buSzTx/>
            <a:buFontTx/>
            <a:buChar char="•"/>
          </a:pPr>
          <a:r>
            <a: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Financial literacy remains low, with minimal efforts to educate users while managing their finances.</a:t>
          </a:r>
        </a:p>
      </dgm:t>
    </dgm:pt>
    <dgm:pt modelId="{2A2CE22A-F274-4C3E-BC41-FE37BB54C2A4}" type="parTrans" cxnId="{363796F7-B402-41F8-B7B8-BD2296B7B8A1}">
      <dgm:prSet/>
      <dgm:spPr/>
      <dgm:t>
        <a:bodyPr/>
        <a:lstStyle/>
        <a:p>
          <a:endParaRPr lang="en-IN"/>
        </a:p>
      </dgm:t>
    </dgm:pt>
    <dgm:pt modelId="{EB0F568C-8BEB-4DD2-9DCF-F28605C224CA}" type="sibTrans" cxnId="{363796F7-B402-41F8-B7B8-BD2296B7B8A1}">
      <dgm:prSet/>
      <dgm:spPr/>
      <dgm:t>
        <a:bodyPr/>
        <a:lstStyle/>
        <a:p>
          <a:endParaRPr lang="en-IN"/>
        </a:p>
      </dgm:t>
    </dgm:pt>
    <dgm:pt modelId="{5A405C34-2681-4D46-A574-DF6CC5C873B9}" type="pres">
      <dgm:prSet presAssocID="{B45BCD1E-47B6-46F4-A455-08A64F77079E}" presName="linear" presStyleCnt="0">
        <dgm:presLayoutVars>
          <dgm:dir/>
          <dgm:animLvl val="lvl"/>
          <dgm:resizeHandles val="exact"/>
        </dgm:presLayoutVars>
      </dgm:prSet>
      <dgm:spPr/>
    </dgm:pt>
    <dgm:pt modelId="{03C0C206-4FB7-4832-A2A8-3D83B2308679}" type="pres">
      <dgm:prSet presAssocID="{C960D628-68E6-42A9-8BC3-3EEBBAA442E5}" presName="parentLin" presStyleCnt="0"/>
      <dgm:spPr/>
    </dgm:pt>
    <dgm:pt modelId="{9E3D6B57-DE0A-4C7C-90D3-9982AF351FF7}" type="pres">
      <dgm:prSet presAssocID="{C960D628-68E6-42A9-8BC3-3EEBBAA442E5}" presName="parentLeftMargin" presStyleLbl="node1" presStyleIdx="0" presStyleCnt="4"/>
      <dgm:spPr/>
    </dgm:pt>
    <dgm:pt modelId="{113E35EC-B843-4E23-8D21-27E4B9C9DA84}" type="pres">
      <dgm:prSet presAssocID="{C960D628-68E6-42A9-8BC3-3EEBBAA442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026F64-DFDA-49D1-A7EE-F85B4CD37A34}" type="pres">
      <dgm:prSet presAssocID="{C960D628-68E6-42A9-8BC3-3EEBBAA442E5}" presName="negativeSpace" presStyleCnt="0"/>
      <dgm:spPr/>
    </dgm:pt>
    <dgm:pt modelId="{20E341D1-57B9-4A99-A344-6F0E570E98BB}" type="pres">
      <dgm:prSet presAssocID="{C960D628-68E6-42A9-8BC3-3EEBBAA442E5}" presName="childText" presStyleLbl="conFgAcc1" presStyleIdx="0" presStyleCnt="4">
        <dgm:presLayoutVars>
          <dgm:bulletEnabled val="1"/>
        </dgm:presLayoutVars>
      </dgm:prSet>
      <dgm:spPr>
        <a:noFill/>
      </dgm:spPr>
    </dgm:pt>
    <dgm:pt modelId="{8FF3878E-2AD0-475C-AE20-77F701748B88}" type="pres">
      <dgm:prSet presAssocID="{14B6F264-89EE-4D01-8E91-F5E17286573A}" presName="spaceBetweenRectangles" presStyleCnt="0"/>
      <dgm:spPr/>
    </dgm:pt>
    <dgm:pt modelId="{D97B4C1B-1852-4B83-BED2-B8066094F14E}" type="pres">
      <dgm:prSet presAssocID="{7CA3F45D-2798-47F8-8550-38DAF1489C73}" presName="parentLin" presStyleCnt="0"/>
      <dgm:spPr/>
    </dgm:pt>
    <dgm:pt modelId="{1F144E96-2828-4685-A9D6-451282B6538B}" type="pres">
      <dgm:prSet presAssocID="{7CA3F45D-2798-47F8-8550-38DAF1489C73}" presName="parentLeftMargin" presStyleLbl="node1" presStyleIdx="0" presStyleCnt="4"/>
      <dgm:spPr/>
    </dgm:pt>
    <dgm:pt modelId="{33A6FE4D-9FFA-4F38-8075-265F925A2B33}" type="pres">
      <dgm:prSet presAssocID="{7CA3F45D-2798-47F8-8550-38DAF1489C7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6D69A32-C762-465B-9D3A-ADFBD5566EEE}" type="pres">
      <dgm:prSet presAssocID="{7CA3F45D-2798-47F8-8550-38DAF1489C73}" presName="negativeSpace" presStyleCnt="0"/>
      <dgm:spPr/>
    </dgm:pt>
    <dgm:pt modelId="{AFB01BBD-3323-4375-A975-6236E41E2C01}" type="pres">
      <dgm:prSet presAssocID="{7CA3F45D-2798-47F8-8550-38DAF1489C73}" presName="childText" presStyleLbl="conFgAcc1" presStyleIdx="1" presStyleCnt="4">
        <dgm:presLayoutVars>
          <dgm:bulletEnabled val="1"/>
        </dgm:presLayoutVars>
      </dgm:prSet>
      <dgm:spPr>
        <a:noFill/>
      </dgm:spPr>
    </dgm:pt>
    <dgm:pt modelId="{8EB9E565-828B-43FE-B372-F5C2CB18C82C}" type="pres">
      <dgm:prSet presAssocID="{4B82A11F-F27A-477F-B443-76177961B4D2}" presName="spaceBetweenRectangles" presStyleCnt="0"/>
      <dgm:spPr/>
    </dgm:pt>
    <dgm:pt modelId="{7EF66AA2-F5A2-4FC7-9437-A3EFE9F22921}" type="pres">
      <dgm:prSet presAssocID="{6F05FD10-7D06-485E-BF18-1DE118A8EAD1}" presName="parentLin" presStyleCnt="0"/>
      <dgm:spPr/>
    </dgm:pt>
    <dgm:pt modelId="{1401B679-08F8-400E-AA48-2B9067B3F2E7}" type="pres">
      <dgm:prSet presAssocID="{6F05FD10-7D06-485E-BF18-1DE118A8EAD1}" presName="parentLeftMargin" presStyleLbl="node1" presStyleIdx="1" presStyleCnt="4"/>
      <dgm:spPr/>
    </dgm:pt>
    <dgm:pt modelId="{824DB25F-644A-4F82-BA23-B010855AA917}" type="pres">
      <dgm:prSet presAssocID="{6F05FD10-7D06-485E-BF18-1DE118A8EAD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0CB77CE-D965-4AC8-8C85-F2343E32C6D6}" type="pres">
      <dgm:prSet presAssocID="{6F05FD10-7D06-485E-BF18-1DE118A8EAD1}" presName="negativeSpace" presStyleCnt="0"/>
      <dgm:spPr/>
    </dgm:pt>
    <dgm:pt modelId="{F79C829C-76AA-4ACC-95A8-08D4537BBE38}" type="pres">
      <dgm:prSet presAssocID="{6F05FD10-7D06-485E-BF18-1DE118A8EAD1}" presName="childText" presStyleLbl="conFgAcc1" presStyleIdx="2" presStyleCnt="4">
        <dgm:presLayoutVars>
          <dgm:bulletEnabled val="1"/>
        </dgm:presLayoutVars>
      </dgm:prSet>
      <dgm:spPr>
        <a:noFill/>
      </dgm:spPr>
    </dgm:pt>
    <dgm:pt modelId="{0B6E914C-A42E-4EF9-AD61-9EF7AE05C312}" type="pres">
      <dgm:prSet presAssocID="{EEFF9EEB-2218-4477-BEF0-B50EBCDE3F8E}" presName="spaceBetweenRectangles" presStyleCnt="0"/>
      <dgm:spPr/>
    </dgm:pt>
    <dgm:pt modelId="{BC7C1B48-E1EB-4F6E-8218-57684A7669A2}" type="pres">
      <dgm:prSet presAssocID="{B5D5281B-5CD3-430E-A7DA-CBB4589E92D4}" presName="parentLin" presStyleCnt="0"/>
      <dgm:spPr/>
    </dgm:pt>
    <dgm:pt modelId="{28B072FD-C2E1-4718-BE3E-23F6567E4B8C}" type="pres">
      <dgm:prSet presAssocID="{B5D5281B-5CD3-430E-A7DA-CBB4589E92D4}" presName="parentLeftMargin" presStyleLbl="node1" presStyleIdx="2" presStyleCnt="4"/>
      <dgm:spPr/>
    </dgm:pt>
    <dgm:pt modelId="{9D3AE132-0690-4EC8-9867-E85722FDA5A2}" type="pres">
      <dgm:prSet presAssocID="{B5D5281B-5CD3-430E-A7DA-CBB4589E92D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F0B1743-ED5C-4E73-B8E4-713D57C3DE93}" type="pres">
      <dgm:prSet presAssocID="{B5D5281B-5CD3-430E-A7DA-CBB4589E92D4}" presName="negativeSpace" presStyleCnt="0"/>
      <dgm:spPr/>
    </dgm:pt>
    <dgm:pt modelId="{11508FF0-2690-457A-997D-4BABC9341470}" type="pres">
      <dgm:prSet presAssocID="{B5D5281B-5CD3-430E-A7DA-CBB4589E92D4}" presName="childText" presStyleLbl="conFgAcc1" presStyleIdx="3" presStyleCnt="4">
        <dgm:presLayoutVars>
          <dgm:bulletEnabled val="1"/>
        </dgm:presLayoutVars>
      </dgm:prSet>
      <dgm:spPr>
        <a:noFill/>
      </dgm:spPr>
    </dgm:pt>
  </dgm:ptLst>
  <dgm:cxnLst>
    <dgm:cxn modelId="{9E6BF40D-6B42-4CB6-BC1B-F8085E1CC38A}" type="presOf" srcId="{C960D628-68E6-42A9-8BC3-3EEBBAA442E5}" destId="{113E35EC-B843-4E23-8D21-27E4B9C9DA84}" srcOrd="1" destOrd="0" presId="urn:microsoft.com/office/officeart/2005/8/layout/list1"/>
    <dgm:cxn modelId="{0E5EF433-A33A-43EE-8F5B-92712727385A}" type="presOf" srcId="{B5D5281B-5CD3-430E-A7DA-CBB4589E92D4}" destId="{28B072FD-C2E1-4718-BE3E-23F6567E4B8C}" srcOrd="0" destOrd="0" presId="urn:microsoft.com/office/officeart/2005/8/layout/list1"/>
    <dgm:cxn modelId="{248AC241-21F2-49C1-93A2-AEA86CBDEC10}" srcId="{B45BCD1E-47B6-46F4-A455-08A64F77079E}" destId="{C960D628-68E6-42A9-8BC3-3EEBBAA442E5}" srcOrd="0" destOrd="0" parTransId="{7F16D6BB-ECD5-4B1D-AACB-D76EA4A3CC6E}" sibTransId="{14B6F264-89EE-4D01-8E91-F5E17286573A}"/>
    <dgm:cxn modelId="{97ECE943-1187-4FE6-AA97-3DFA0FEF611E}" type="presOf" srcId="{C960D628-68E6-42A9-8BC3-3EEBBAA442E5}" destId="{9E3D6B57-DE0A-4C7C-90D3-9982AF351FF7}" srcOrd="0" destOrd="0" presId="urn:microsoft.com/office/officeart/2005/8/layout/list1"/>
    <dgm:cxn modelId="{4DD33464-CB7C-4AB3-8879-476C96C76DF1}" srcId="{B45BCD1E-47B6-46F4-A455-08A64F77079E}" destId="{6F05FD10-7D06-485E-BF18-1DE118A8EAD1}" srcOrd="2" destOrd="0" parTransId="{C38453AF-6FF5-49BD-922E-AB5D03998F1D}" sibTransId="{EEFF9EEB-2218-4477-BEF0-B50EBCDE3F8E}"/>
    <dgm:cxn modelId="{0DE8B364-85D1-4D5A-BD8E-77427908F00E}" srcId="{B45BCD1E-47B6-46F4-A455-08A64F77079E}" destId="{7CA3F45D-2798-47F8-8550-38DAF1489C73}" srcOrd="1" destOrd="0" parTransId="{E62FE0FA-A4DF-4BEE-A63D-C26D08E83F77}" sibTransId="{4B82A11F-F27A-477F-B443-76177961B4D2}"/>
    <dgm:cxn modelId="{B2525176-BB47-4ADE-BD8E-C62EC2083AAC}" type="presOf" srcId="{B45BCD1E-47B6-46F4-A455-08A64F77079E}" destId="{5A405C34-2681-4D46-A574-DF6CC5C873B9}" srcOrd="0" destOrd="0" presId="urn:microsoft.com/office/officeart/2005/8/layout/list1"/>
    <dgm:cxn modelId="{89C03278-42F1-4A05-BE6A-DBDDFA876735}" type="presOf" srcId="{B5D5281B-5CD3-430E-A7DA-CBB4589E92D4}" destId="{9D3AE132-0690-4EC8-9867-E85722FDA5A2}" srcOrd="1" destOrd="0" presId="urn:microsoft.com/office/officeart/2005/8/layout/list1"/>
    <dgm:cxn modelId="{D3E8B3C1-C5D3-486F-B33A-9EAA6F6BCE3F}" type="presOf" srcId="{7CA3F45D-2798-47F8-8550-38DAF1489C73}" destId="{33A6FE4D-9FFA-4F38-8075-265F925A2B33}" srcOrd="1" destOrd="0" presId="urn:microsoft.com/office/officeart/2005/8/layout/list1"/>
    <dgm:cxn modelId="{33C476D3-AB3E-46F9-B49B-FA318F28C2F7}" type="presOf" srcId="{7CA3F45D-2798-47F8-8550-38DAF1489C73}" destId="{1F144E96-2828-4685-A9D6-451282B6538B}" srcOrd="0" destOrd="0" presId="urn:microsoft.com/office/officeart/2005/8/layout/list1"/>
    <dgm:cxn modelId="{249CA1E0-CA3D-4950-B6B3-84656F7C91FD}" type="presOf" srcId="{6F05FD10-7D06-485E-BF18-1DE118A8EAD1}" destId="{824DB25F-644A-4F82-BA23-B010855AA917}" srcOrd="1" destOrd="0" presId="urn:microsoft.com/office/officeart/2005/8/layout/list1"/>
    <dgm:cxn modelId="{5CC0CCE5-9CD1-4AE6-A787-1BBA996A522F}" type="presOf" srcId="{6F05FD10-7D06-485E-BF18-1DE118A8EAD1}" destId="{1401B679-08F8-400E-AA48-2B9067B3F2E7}" srcOrd="0" destOrd="0" presId="urn:microsoft.com/office/officeart/2005/8/layout/list1"/>
    <dgm:cxn modelId="{363796F7-B402-41F8-B7B8-BD2296B7B8A1}" srcId="{B45BCD1E-47B6-46F4-A455-08A64F77079E}" destId="{B5D5281B-5CD3-430E-A7DA-CBB4589E92D4}" srcOrd="3" destOrd="0" parTransId="{2A2CE22A-F274-4C3E-BC41-FE37BB54C2A4}" sibTransId="{EB0F568C-8BEB-4DD2-9DCF-F28605C224CA}"/>
    <dgm:cxn modelId="{A884BEDB-DB9C-46BD-B8CA-19FC9028CE1E}" type="presParOf" srcId="{5A405C34-2681-4D46-A574-DF6CC5C873B9}" destId="{03C0C206-4FB7-4832-A2A8-3D83B2308679}" srcOrd="0" destOrd="0" presId="urn:microsoft.com/office/officeart/2005/8/layout/list1"/>
    <dgm:cxn modelId="{1F9B2D58-86FD-4619-BCA8-9BECF860E2D5}" type="presParOf" srcId="{03C0C206-4FB7-4832-A2A8-3D83B2308679}" destId="{9E3D6B57-DE0A-4C7C-90D3-9982AF351FF7}" srcOrd="0" destOrd="0" presId="urn:microsoft.com/office/officeart/2005/8/layout/list1"/>
    <dgm:cxn modelId="{2C2E4F21-B0B0-4217-8F26-96F13F6BDF69}" type="presParOf" srcId="{03C0C206-4FB7-4832-A2A8-3D83B2308679}" destId="{113E35EC-B843-4E23-8D21-27E4B9C9DA84}" srcOrd="1" destOrd="0" presId="urn:microsoft.com/office/officeart/2005/8/layout/list1"/>
    <dgm:cxn modelId="{53B25F40-2F2D-4C7B-A976-20338D28D567}" type="presParOf" srcId="{5A405C34-2681-4D46-A574-DF6CC5C873B9}" destId="{BD026F64-DFDA-49D1-A7EE-F85B4CD37A34}" srcOrd="1" destOrd="0" presId="urn:microsoft.com/office/officeart/2005/8/layout/list1"/>
    <dgm:cxn modelId="{BE9056F8-6171-4D74-B60C-D40D1FA221D4}" type="presParOf" srcId="{5A405C34-2681-4D46-A574-DF6CC5C873B9}" destId="{20E341D1-57B9-4A99-A344-6F0E570E98BB}" srcOrd="2" destOrd="0" presId="urn:microsoft.com/office/officeart/2005/8/layout/list1"/>
    <dgm:cxn modelId="{A96C0858-1675-4321-BBE8-AD952E7D2531}" type="presParOf" srcId="{5A405C34-2681-4D46-A574-DF6CC5C873B9}" destId="{8FF3878E-2AD0-475C-AE20-77F701748B88}" srcOrd="3" destOrd="0" presId="urn:microsoft.com/office/officeart/2005/8/layout/list1"/>
    <dgm:cxn modelId="{355CD2D2-C04B-4E5C-AFEE-BE545EBECDFF}" type="presParOf" srcId="{5A405C34-2681-4D46-A574-DF6CC5C873B9}" destId="{D97B4C1B-1852-4B83-BED2-B8066094F14E}" srcOrd="4" destOrd="0" presId="urn:microsoft.com/office/officeart/2005/8/layout/list1"/>
    <dgm:cxn modelId="{E915B09F-B552-4F91-934A-1AC447BF6E1E}" type="presParOf" srcId="{D97B4C1B-1852-4B83-BED2-B8066094F14E}" destId="{1F144E96-2828-4685-A9D6-451282B6538B}" srcOrd="0" destOrd="0" presId="urn:microsoft.com/office/officeart/2005/8/layout/list1"/>
    <dgm:cxn modelId="{335BD322-46C9-448F-A077-6E1C9FB1E7C9}" type="presParOf" srcId="{D97B4C1B-1852-4B83-BED2-B8066094F14E}" destId="{33A6FE4D-9FFA-4F38-8075-265F925A2B33}" srcOrd="1" destOrd="0" presId="urn:microsoft.com/office/officeart/2005/8/layout/list1"/>
    <dgm:cxn modelId="{AD90EA03-A4B1-4716-81E3-AC0D92FB410F}" type="presParOf" srcId="{5A405C34-2681-4D46-A574-DF6CC5C873B9}" destId="{B6D69A32-C762-465B-9D3A-ADFBD5566EEE}" srcOrd="5" destOrd="0" presId="urn:microsoft.com/office/officeart/2005/8/layout/list1"/>
    <dgm:cxn modelId="{FE9375FE-28DA-46F4-A18A-F15C3944FF15}" type="presParOf" srcId="{5A405C34-2681-4D46-A574-DF6CC5C873B9}" destId="{AFB01BBD-3323-4375-A975-6236E41E2C01}" srcOrd="6" destOrd="0" presId="urn:microsoft.com/office/officeart/2005/8/layout/list1"/>
    <dgm:cxn modelId="{5264EBF5-20E1-4012-80F2-D42870A38083}" type="presParOf" srcId="{5A405C34-2681-4D46-A574-DF6CC5C873B9}" destId="{8EB9E565-828B-43FE-B372-F5C2CB18C82C}" srcOrd="7" destOrd="0" presId="urn:microsoft.com/office/officeart/2005/8/layout/list1"/>
    <dgm:cxn modelId="{F17BDE28-0172-478E-926C-89934C8D88E9}" type="presParOf" srcId="{5A405C34-2681-4D46-A574-DF6CC5C873B9}" destId="{7EF66AA2-F5A2-4FC7-9437-A3EFE9F22921}" srcOrd="8" destOrd="0" presId="urn:microsoft.com/office/officeart/2005/8/layout/list1"/>
    <dgm:cxn modelId="{CA4BC6AE-E8D9-49D6-B532-E4FE85F63433}" type="presParOf" srcId="{7EF66AA2-F5A2-4FC7-9437-A3EFE9F22921}" destId="{1401B679-08F8-400E-AA48-2B9067B3F2E7}" srcOrd="0" destOrd="0" presId="urn:microsoft.com/office/officeart/2005/8/layout/list1"/>
    <dgm:cxn modelId="{0E8CE4FA-8CE2-493D-8EDB-CC635BA4ACAE}" type="presParOf" srcId="{7EF66AA2-F5A2-4FC7-9437-A3EFE9F22921}" destId="{824DB25F-644A-4F82-BA23-B010855AA917}" srcOrd="1" destOrd="0" presId="urn:microsoft.com/office/officeart/2005/8/layout/list1"/>
    <dgm:cxn modelId="{C7DE0082-0659-4354-AA1C-9A2A007DABF7}" type="presParOf" srcId="{5A405C34-2681-4D46-A574-DF6CC5C873B9}" destId="{E0CB77CE-D965-4AC8-8C85-F2343E32C6D6}" srcOrd="9" destOrd="0" presId="urn:microsoft.com/office/officeart/2005/8/layout/list1"/>
    <dgm:cxn modelId="{11F4CC01-4C81-4BA0-93B9-AB9C7038D1A9}" type="presParOf" srcId="{5A405C34-2681-4D46-A574-DF6CC5C873B9}" destId="{F79C829C-76AA-4ACC-95A8-08D4537BBE38}" srcOrd="10" destOrd="0" presId="urn:microsoft.com/office/officeart/2005/8/layout/list1"/>
    <dgm:cxn modelId="{0A4D5167-A98D-4FD7-95BA-5C434049BD41}" type="presParOf" srcId="{5A405C34-2681-4D46-A574-DF6CC5C873B9}" destId="{0B6E914C-A42E-4EF9-AD61-9EF7AE05C312}" srcOrd="11" destOrd="0" presId="urn:microsoft.com/office/officeart/2005/8/layout/list1"/>
    <dgm:cxn modelId="{4221CC52-8EF8-4168-863A-A1B238EEE580}" type="presParOf" srcId="{5A405C34-2681-4D46-A574-DF6CC5C873B9}" destId="{BC7C1B48-E1EB-4F6E-8218-57684A7669A2}" srcOrd="12" destOrd="0" presId="urn:microsoft.com/office/officeart/2005/8/layout/list1"/>
    <dgm:cxn modelId="{ADAF5A25-EABD-4F14-AEC3-A945DB4C95FC}" type="presParOf" srcId="{BC7C1B48-E1EB-4F6E-8218-57684A7669A2}" destId="{28B072FD-C2E1-4718-BE3E-23F6567E4B8C}" srcOrd="0" destOrd="0" presId="urn:microsoft.com/office/officeart/2005/8/layout/list1"/>
    <dgm:cxn modelId="{1AF48FBA-3DCD-456A-8C90-079A0039671C}" type="presParOf" srcId="{BC7C1B48-E1EB-4F6E-8218-57684A7669A2}" destId="{9D3AE132-0690-4EC8-9867-E85722FDA5A2}" srcOrd="1" destOrd="0" presId="urn:microsoft.com/office/officeart/2005/8/layout/list1"/>
    <dgm:cxn modelId="{5F89ACDE-B9C3-47EE-9C3C-8DB1F56B642B}" type="presParOf" srcId="{5A405C34-2681-4D46-A574-DF6CC5C873B9}" destId="{5F0B1743-ED5C-4E73-B8E4-713D57C3DE93}" srcOrd="13" destOrd="0" presId="urn:microsoft.com/office/officeart/2005/8/layout/list1"/>
    <dgm:cxn modelId="{16CF14A5-A50A-46D5-A157-47496780B8CC}" type="presParOf" srcId="{5A405C34-2681-4D46-A574-DF6CC5C873B9}" destId="{11508FF0-2690-457A-997D-4BABC934147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83F647-64B0-45C5-B7FB-30CE20548337}" type="doc">
      <dgm:prSet loTypeId="urn:microsoft.com/office/officeart/2005/8/layout/pyramid1" loCatId="pyramid" qsTypeId="urn:microsoft.com/office/officeart/2005/8/quickstyle/simple3" qsCatId="simple" csTypeId="urn:microsoft.com/office/officeart/2005/8/colors/accent1_2" csCatId="accent1" phldr="1"/>
      <dgm:spPr/>
    </dgm:pt>
    <dgm:pt modelId="{4941ACC3-9F33-4CC5-973D-92C24D8E4D5F}">
      <dgm:prSet phldrT="[Text]" custT="1"/>
      <dgm:spPr/>
      <dgm:t>
        <a:bodyPr/>
        <a:lstStyle/>
        <a:p>
          <a:r>
            <a:rPr lang="en-US" sz="1600" dirty="0"/>
            <a:t>Development</a:t>
          </a:r>
          <a:endParaRPr lang="en-IN" sz="1600" dirty="0"/>
        </a:p>
      </dgm:t>
    </dgm:pt>
    <dgm:pt modelId="{84BDF484-87AF-463F-B126-319497761A5F}" type="parTrans" cxnId="{CB790FF7-46E7-43E2-B8DE-275B4AD00B50}">
      <dgm:prSet/>
      <dgm:spPr/>
      <dgm:t>
        <a:bodyPr/>
        <a:lstStyle/>
        <a:p>
          <a:endParaRPr lang="en-IN"/>
        </a:p>
      </dgm:t>
    </dgm:pt>
    <dgm:pt modelId="{025F9750-5A0A-404E-883E-97AC31F3C5AF}" type="sibTrans" cxnId="{CB790FF7-46E7-43E2-B8DE-275B4AD00B50}">
      <dgm:prSet/>
      <dgm:spPr/>
      <dgm:t>
        <a:bodyPr/>
        <a:lstStyle/>
        <a:p>
          <a:endParaRPr lang="en-IN"/>
        </a:p>
      </dgm:t>
    </dgm:pt>
    <dgm:pt modelId="{76AC43AE-376A-4B63-96B3-AE3C37871B39}">
      <dgm:prSet phldrT="[Text]" custT="1"/>
      <dgm:spPr/>
      <dgm:t>
        <a:bodyPr/>
        <a:lstStyle/>
        <a:p>
          <a:r>
            <a:rPr lang="en-US" sz="1700" dirty="0"/>
            <a:t>Testing, Deployment &amp; Maintenance</a:t>
          </a:r>
          <a:endParaRPr lang="en-IN" sz="1700" dirty="0"/>
        </a:p>
      </dgm:t>
    </dgm:pt>
    <dgm:pt modelId="{B800F19E-DB36-4477-AE73-35D79F091BAD}" type="parTrans" cxnId="{1CD45E43-E946-4DD9-A9AA-29B39CBAEC17}">
      <dgm:prSet/>
      <dgm:spPr/>
      <dgm:t>
        <a:bodyPr/>
        <a:lstStyle/>
        <a:p>
          <a:endParaRPr lang="en-IN"/>
        </a:p>
      </dgm:t>
    </dgm:pt>
    <dgm:pt modelId="{CC283966-5228-48D4-9CFB-BFA8637B724C}" type="sibTrans" cxnId="{1CD45E43-E946-4DD9-A9AA-29B39CBAEC17}">
      <dgm:prSet/>
      <dgm:spPr/>
      <dgm:t>
        <a:bodyPr/>
        <a:lstStyle/>
        <a:p>
          <a:endParaRPr lang="en-IN"/>
        </a:p>
      </dgm:t>
    </dgm:pt>
    <dgm:pt modelId="{74827596-C4F6-4CDF-AB23-22E7EA3C6E89}">
      <dgm:prSet phldrT="[Text]" custT="1"/>
      <dgm:spPr/>
      <dgm:t>
        <a:bodyPr/>
        <a:lstStyle/>
        <a:p>
          <a:endParaRPr lang="en-US" sz="1500" dirty="0"/>
        </a:p>
        <a:p>
          <a:endParaRPr lang="en-US" sz="1450" dirty="0"/>
        </a:p>
        <a:p>
          <a:r>
            <a:rPr lang="en-US" sz="1450" dirty="0"/>
            <a:t>Planning</a:t>
          </a:r>
        </a:p>
        <a:p>
          <a:r>
            <a:rPr lang="en-US" sz="1450" dirty="0"/>
            <a:t>&amp;</a:t>
          </a:r>
        </a:p>
        <a:p>
          <a:r>
            <a:rPr lang="en-IN" sz="1450" dirty="0"/>
            <a:t>Designing</a:t>
          </a:r>
        </a:p>
      </dgm:t>
    </dgm:pt>
    <dgm:pt modelId="{EA2AE66B-AD65-4DA6-BD08-F687FFBF42D8}" type="sibTrans" cxnId="{1AF96965-08D4-49D5-A643-B083E63A72A9}">
      <dgm:prSet/>
      <dgm:spPr/>
      <dgm:t>
        <a:bodyPr/>
        <a:lstStyle/>
        <a:p>
          <a:endParaRPr lang="en-IN"/>
        </a:p>
      </dgm:t>
    </dgm:pt>
    <dgm:pt modelId="{6605ACD3-0543-4051-91B6-E4B2CA8D7A0D}" type="parTrans" cxnId="{1AF96965-08D4-49D5-A643-B083E63A72A9}">
      <dgm:prSet/>
      <dgm:spPr/>
      <dgm:t>
        <a:bodyPr/>
        <a:lstStyle/>
        <a:p>
          <a:endParaRPr lang="en-IN"/>
        </a:p>
      </dgm:t>
    </dgm:pt>
    <dgm:pt modelId="{30FC7BD4-2A6F-40E1-8FCA-0121D4116E53}" type="pres">
      <dgm:prSet presAssocID="{EC83F647-64B0-45C5-B7FB-30CE20548337}" presName="Name0" presStyleCnt="0">
        <dgm:presLayoutVars>
          <dgm:dir/>
          <dgm:animLvl val="lvl"/>
          <dgm:resizeHandles val="exact"/>
        </dgm:presLayoutVars>
      </dgm:prSet>
      <dgm:spPr/>
    </dgm:pt>
    <dgm:pt modelId="{F7E3BCAD-57FC-4687-8D70-E24412CF183F}" type="pres">
      <dgm:prSet presAssocID="{74827596-C4F6-4CDF-AB23-22E7EA3C6E89}" presName="Name8" presStyleCnt="0"/>
      <dgm:spPr/>
    </dgm:pt>
    <dgm:pt modelId="{45D90C3D-685C-4A72-A6D8-0185E0709584}" type="pres">
      <dgm:prSet presAssocID="{74827596-C4F6-4CDF-AB23-22E7EA3C6E89}" presName="level" presStyleLbl="node1" presStyleIdx="0" presStyleCnt="3">
        <dgm:presLayoutVars>
          <dgm:chMax val="1"/>
          <dgm:bulletEnabled val="1"/>
        </dgm:presLayoutVars>
      </dgm:prSet>
      <dgm:spPr/>
    </dgm:pt>
    <dgm:pt modelId="{14C4512F-3131-4B89-BD5E-57D1DD895ADE}" type="pres">
      <dgm:prSet presAssocID="{74827596-C4F6-4CDF-AB23-22E7EA3C6E8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E2FC01C-C7B1-4A4C-AA0F-C5DCFAA60782}" type="pres">
      <dgm:prSet presAssocID="{4941ACC3-9F33-4CC5-973D-92C24D8E4D5F}" presName="Name8" presStyleCnt="0"/>
      <dgm:spPr/>
    </dgm:pt>
    <dgm:pt modelId="{3FCB52F6-800A-4FBA-8378-5856E4D35141}" type="pres">
      <dgm:prSet presAssocID="{4941ACC3-9F33-4CC5-973D-92C24D8E4D5F}" presName="level" presStyleLbl="node1" presStyleIdx="1" presStyleCnt="3">
        <dgm:presLayoutVars>
          <dgm:chMax val="1"/>
          <dgm:bulletEnabled val="1"/>
        </dgm:presLayoutVars>
      </dgm:prSet>
      <dgm:spPr/>
    </dgm:pt>
    <dgm:pt modelId="{A6666A09-200C-42B1-B6A2-BB43615A0943}" type="pres">
      <dgm:prSet presAssocID="{4941ACC3-9F33-4CC5-973D-92C24D8E4D5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213D3B7-0ABB-413D-AF7A-6BE07085CC49}" type="pres">
      <dgm:prSet presAssocID="{76AC43AE-376A-4B63-96B3-AE3C37871B39}" presName="Name8" presStyleCnt="0"/>
      <dgm:spPr/>
    </dgm:pt>
    <dgm:pt modelId="{0003CB30-F8D0-4A08-A97D-56A4AC67EF58}" type="pres">
      <dgm:prSet presAssocID="{76AC43AE-376A-4B63-96B3-AE3C37871B39}" presName="level" presStyleLbl="node1" presStyleIdx="2" presStyleCnt="3">
        <dgm:presLayoutVars>
          <dgm:chMax val="1"/>
          <dgm:bulletEnabled val="1"/>
        </dgm:presLayoutVars>
      </dgm:prSet>
      <dgm:spPr/>
    </dgm:pt>
    <dgm:pt modelId="{E2023326-7412-40B4-A588-6202AC6B5CDD}" type="pres">
      <dgm:prSet presAssocID="{76AC43AE-376A-4B63-96B3-AE3C37871B3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DBDDC100-4947-4EC1-AD68-A291187B8927}" type="presOf" srcId="{4941ACC3-9F33-4CC5-973D-92C24D8E4D5F}" destId="{A6666A09-200C-42B1-B6A2-BB43615A0943}" srcOrd="1" destOrd="0" presId="urn:microsoft.com/office/officeart/2005/8/layout/pyramid1"/>
    <dgm:cxn modelId="{1D0AB401-49CE-4E40-80F6-CAB4FDB01EC4}" type="presOf" srcId="{76AC43AE-376A-4B63-96B3-AE3C37871B39}" destId="{0003CB30-F8D0-4A08-A97D-56A4AC67EF58}" srcOrd="0" destOrd="0" presId="urn:microsoft.com/office/officeart/2005/8/layout/pyramid1"/>
    <dgm:cxn modelId="{1CD45E43-E946-4DD9-A9AA-29B39CBAEC17}" srcId="{EC83F647-64B0-45C5-B7FB-30CE20548337}" destId="{76AC43AE-376A-4B63-96B3-AE3C37871B39}" srcOrd="2" destOrd="0" parTransId="{B800F19E-DB36-4477-AE73-35D79F091BAD}" sibTransId="{CC283966-5228-48D4-9CFB-BFA8637B724C}"/>
    <dgm:cxn modelId="{1AF96965-08D4-49D5-A643-B083E63A72A9}" srcId="{EC83F647-64B0-45C5-B7FB-30CE20548337}" destId="{74827596-C4F6-4CDF-AB23-22E7EA3C6E89}" srcOrd="0" destOrd="0" parTransId="{6605ACD3-0543-4051-91B6-E4B2CA8D7A0D}" sibTransId="{EA2AE66B-AD65-4DA6-BD08-F687FFBF42D8}"/>
    <dgm:cxn modelId="{41FBFE47-0BB1-4584-89CA-994174C4ABC5}" type="presOf" srcId="{76AC43AE-376A-4B63-96B3-AE3C37871B39}" destId="{E2023326-7412-40B4-A588-6202AC6B5CDD}" srcOrd="1" destOrd="0" presId="urn:microsoft.com/office/officeart/2005/8/layout/pyramid1"/>
    <dgm:cxn modelId="{781399AF-B87A-41C1-8FD4-A72BB02B2E45}" type="presOf" srcId="{74827596-C4F6-4CDF-AB23-22E7EA3C6E89}" destId="{14C4512F-3131-4B89-BD5E-57D1DD895ADE}" srcOrd="1" destOrd="0" presId="urn:microsoft.com/office/officeart/2005/8/layout/pyramid1"/>
    <dgm:cxn modelId="{6D60A6AF-77E4-4F4B-8ECF-8E10BF7138CA}" type="presOf" srcId="{4941ACC3-9F33-4CC5-973D-92C24D8E4D5F}" destId="{3FCB52F6-800A-4FBA-8378-5856E4D35141}" srcOrd="0" destOrd="0" presId="urn:microsoft.com/office/officeart/2005/8/layout/pyramid1"/>
    <dgm:cxn modelId="{260C93DA-3FDC-45F4-A9B8-48FD6C3FC1DA}" type="presOf" srcId="{EC83F647-64B0-45C5-B7FB-30CE20548337}" destId="{30FC7BD4-2A6F-40E1-8FCA-0121D4116E53}" srcOrd="0" destOrd="0" presId="urn:microsoft.com/office/officeart/2005/8/layout/pyramid1"/>
    <dgm:cxn modelId="{E97FABE0-56F3-42D1-938E-D223FC3AD8B0}" type="presOf" srcId="{74827596-C4F6-4CDF-AB23-22E7EA3C6E89}" destId="{45D90C3D-685C-4A72-A6D8-0185E0709584}" srcOrd="0" destOrd="0" presId="urn:microsoft.com/office/officeart/2005/8/layout/pyramid1"/>
    <dgm:cxn modelId="{CB790FF7-46E7-43E2-B8DE-275B4AD00B50}" srcId="{EC83F647-64B0-45C5-B7FB-30CE20548337}" destId="{4941ACC3-9F33-4CC5-973D-92C24D8E4D5F}" srcOrd="1" destOrd="0" parTransId="{84BDF484-87AF-463F-B126-319497761A5F}" sibTransId="{025F9750-5A0A-404E-883E-97AC31F3C5AF}"/>
    <dgm:cxn modelId="{5DDE6BDB-1A51-47E7-A93C-3DC39FB558BD}" type="presParOf" srcId="{30FC7BD4-2A6F-40E1-8FCA-0121D4116E53}" destId="{F7E3BCAD-57FC-4687-8D70-E24412CF183F}" srcOrd="0" destOrd="0" presId="urn:microsoft.com/office/officeart/2005/8/layout/pyramid1"/>
    <dgm:cxn modelId="{DAAE5309-FAF8-44B9-8AD3-E1AE7CD0EB87}" type="presParOf" srcId="{F7E3BCAD-57FC-4687-8D70-E24412CF183F}" destId="{45D90C3D-685C-4A72-A6D8-0185E0709584}" srcOrd="0" destOrd="0" presId="urn:microsoft.com/office/officeart/2005/8/layout/pyramid1"/>
    <dgm:cxn modelId="{AE01FCF2-9F68-4889-9521-50DFFCC5597B}" type="presParOf" srcId="{F7E3BCAD-57FC-4687-8D70-E24412CF183F}" destId="{14C4512F-3131-4B89-BD5E-57D1DD895ADE}" srcOrd="1" destOrd="0" presId="urn:microsoft.com/office/officeart/2005/8/layout/pyramid1"/>
    <dgm:cxn modelId="{FE33B603-A9EB-42F7-AA28-C893B8D45B3D}" type="presParOf" srcId="{30FC7BD4-2A6F-40E1-8FCA-0121D4116E53}" destId="{9E2FC01C-C7B1-4A4C-AA0F-C5DCFAA60782}" srcOrd="1" destOrd="0" presId="urn:microsoft.com/office/officeart/2005/8/layout/pyramid1"/>
    <dgm:cxn modelId="{70C9B77F-8658-42C4-AFB6-EF36765E39DA}" type="presParOf" srcId="{9E2FC01C-C7B1-4A4C-AA0F-C5DCFAA60782}" destId="{3FCB52F6-800A-4FBA-8378-5856E4D35141}" srcOrd="0" destOrd="0" presId="urn:microsoft.com/office/officeart/2005/8/layout/pyramid1"/>
    <dgm:cxn modelId="{99BE82FB-E7B0-4C25-A155-7D0CBB7D6FA4}" type="presParOf" srcId="{9E2FC01C-C7B1-4A4C-AA0F-C5DCFAA60782}" destId="{A6666A09-200C-42B1-B6A2-BB43615A0943}" srcOrd="1" destOrd="0" presId="urn:microsoft.com/office/officeart/2005/8/layout/pyramid1"/>
    <dgm:cxn modelId="{7458EAD9-7D9C-4414-B262-42D411567C1A}" type="presParOf" srcId="{30FC7BD4-2A6F-40E1-8FCA-0121D4116E53}" destId="{2213D3B7-0ABB-413D-AF7A-6BE07085CC49}" srcOrd="2" destOrd="0" presId="urn:microsoft.com/office/officeart/2005/8/layout/pyramid1"/>
    <dgm:cxn modelId="{AB6EB1B1-6E25-4E77-B713-B9D13B5AE3EC}" type="presParOf" srcId="{2213D3B7-0ABB-413D-AF7A-6BE07085CC49}" destId="{0003CB30-F8D0-4A08-A97D-56A4AC67EF58}" srcOrd="0" destOrd="0" presId="urn:microsoft.com/office/officeart/2005/8/layout/pyramid1"/>
    <dgm:cxn modelId="{E249E2C0-272A-4D2E-97F8-1B09F12B17CF}" type="presParOf" srcId="{2213D3B7-0ABB-413D-AF7A-6BE07085CC49}" destId="{E2023326-7412-40B4-A588-6202AC6B5CD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E341D1-57B9-4A99-A344-6F0E570E98BB}">
      <dsp:nvSpPr>
        <dsp:cNvPr id="0" name=""/>
        <dsp:cNvSpPr/>
      </dsp:nvSpPr>
      <dsp:spPr>
        <a:xfrm>
          <a:off x="0" y="448262"/>
          <a:ext cx="7847589" cy="705600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E35EC-B843-4E23-8D21-27E4B9C9DA84}">
      <dsp:nvSpPr>
        <dsp:cNvPr id="0" name=""/>
        <dsp:cNvSpPr/>
      </dsp:nvSpPr>
      <dsp:spPr>
        <a:xfrm>
          <a:off x="392379" y="34982"/>
          <a:ext cx="5493312" cy="826560"/>
        </a:xfrm>
        <a:prstGeom prst="round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34" tIns="0" rIns="20763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altLang="en-US" sz="18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Manual expense tracking in current financial apps is time-consuming, error-prone, and impractical for daily use</a:t>
          </a:r>
          <a:r>
            <a:rPr kumimoji="0" lang="en-US" altLang="en-US" sz="11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.</a:t>
          </a:r>
          <a:endParaRPr lang="en-IN" sz="1100" kern="1200" dirty="0">
            <a:solidFill>
              <a:schemeClr val="tx1"/>
            </a:solidFill>
          </a:endParaRPr>
        </a:p>
      </dsp:txBody>
      <dsp:txXfrm>
        <a:off x="432728" y="75331"/>
        <a:ext cx="5412614" cy="745862"/>
      </dsp:txXfrm>
    </dsp:sp>
    <dsp:sp modelId="{AFB01BBD-3323-4375-A975-6236E41E2C01}">
      <dsp:nvSpPr>
        <dsp:cNvPr id="0" name=""/>
        <dsp:cNvSpPr/>
      </dsp:nvSpPr>
      <dsp:spPr>
        <a:xfrm>
          <a:off x="0" y="1718342"/>
          <a:ext cx="7847589" cy="705600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6FE4D-9FFA-4F38-8075-265F925A2B33}">
      <dsp:nvSpPr>
        <dsp:cNvPr id="0" name=""/>
        <dsp:cNvSpPr/>
      </dsp:nvSpPr>
      <dsp:spPr>
        <a:xfrm>
          <a:off x="392379" y="1305062"/>
          <a:ext cx="5493312" cy="826560"/>
        </a:xfrm>
        <a:prstGeom prst="round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34" tIns="0" rIns="20763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altLang="en-US" sz="18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Users lack real-time insights and accurate forecasting tools to make informed financial decisions</a:t>
          </a:r>
          <a:r>
            <a:rPr kumimoji="0" lang="en-US" altLang="en-US" sz="11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.</a:t>
          </a:r>
          <a:endParaRPr lang="en-IN" sz="1100" kern="1200" dirty="0">
            <a:solidFill>
              <a:schemeClr val="tx1"/>
            </a:solidFill>
          </a:endParaRPr>
        </a:p>
      </dsp:txBody>
      <dsp:txXfrm>
        <a:off x="432728" y="1345411"/>
        <a:ext cx="5412614" cy="745862"/>
      </dsp:txXfrm>
    </dsp:sp>
    <dsp:sp modelId="{F79C829C-76AA-4ACC-95A8-08D4537BBE38}">
      <dsp:nvSpPr>
        <dsp:cNvPr id="0" name=""/>
        <dsp:cNvSpPr/>
      </dsp:nvSpPr>
      <dsp:spPr>
        <a:xfrm>
          <a:off x="0" y="2988422"/>
          <a:ext cx="7847589" cy="705600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4DB25F-644A-4F82-BA23-B010855AA917}">
      <dsp:nvSpPr>
        <dsp:cNvPr id="0" name=""/>
        <dsp:cNvSpPr/>
      </dsp:nvSpPr>
      <dsp:spPr>
        <a:xfrm>
          <a:off x="392379" y="2575143"/>
          <a:ext cx="5493312" cy="826560"/>
        </a:xfrm>
        <a:prstGeom prst="round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34" tIns="0" rIns="20763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altLang="en-US" sz="18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Existing solutions fail to address personalized financial goals effectively, leading to missed growth opportunities</a:t>
          </a:r>
          <a:r>
            <a:rPr kumimoji="0" lang="en-US" altLang="en-US" sz="1800" b="0" i="0" u="none" strike="noStrike" kern="1200" cap="none" normalizeH="0" baseline="0" dirty="0">
              <a:ln>
                <a:noFill/>
              </a:ln>
              <a:effectLst/>
              <a:latin typeface="Arial" panose="020B0604020202020204" pitchFamily="34" charset="0"/>
            </a:rPr>
            <a:t>.</a:t>
          </a:r>
          <a:endParaRPr lang="en-IN" sz="1800" kern="1200" dirty="0"/>
        </a:p>
      </dsp:txBody>
      <dsp:txXfrm>
        <a:off x="432728" y="2615492"/>
        <a:ext cx="5412614" cy="745862"/>
      </dsp:txXfrm>
    </dsp:sp>
    <dsp:sp modelId="{11508FF0-2690-457A-997D-4BABC9341470}">
      <dsp:nvSpPr>
        <dsp:cNvPr id="0" name=""/>
        <dsp:cNvSpPr/>
      </dsp:nvSpPr>
      <dsp:spPr>
        <a:xfrm>
          <a:off x="0" y="4258503"/>
          <a:ext cx="7847589" cy="705600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AE132-0690-4EC8-9867-E85722FDA5A2}">
      <dsp:nvSpPr>
        <dsp:cNvPr id="0" name=""/>
        <dsp:cNvSpPr/>
      </dsp:nvSpPr>
      <dsp:spPr>
        <a:xfrm>
          <a:off x="392379" y="3845223"/>
          <a:ext cx="5493312" cy="826560"/>
        </a:xfrm>
        <a:prstGeom prst="round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34" tIns="0" rIns="20763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altLang="en-US" sz="18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Financial literacy remains low, with minimal efforts to educate users while managing their finances.</a:t>
          </a:r>
        </a:p>
      </dsp:txBody>
      <dsp:txXfrm>
        <a:off x="432728" y="3885572"/>
        <a:ext cx="5412614" cy="745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90C3D-685C-4A72-A6D8-0185E0709584}">
      <dsp:nvSpPr>
        <dsp:cNvPr id="0" name=""/>
        <dsp:cNvSpPr/>
      </dsp:nvSpPr>
      <dsp:spPr>
        <a:xfrm>
          <a:off x="1975670" y="0"/>
          <a:ext cx="1975670" cy="1388259"/>
        </a:xfrm>
        <a:prstGeom prst="trapezoid">
          <a:avLst>
            <a:gd name="adj" fmla="val 71156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5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50" kern="1200" dirty="0"/>
            <a:t>Planning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50" kern="1200" dirty="0"/>
            <a:t>&amp;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50" kern="1200" dirty="0"/>
            <a:t>Designing</a:t>
          </a:r>
        </a:p>
      </dsp:txBody>
      <dsp:txXfrm>
        <a:off x="1975670" y="0"/>
        <a:ext cx="1975670" cy="1388259"/>
      </dsp:txXfrm>
    </dsp:sp>
    <dsp:sp modelId="{3FCB52F6-800A-4FBA-8378-5856E4D35141}">
      <dsp:nvSpPr>
        <dsp:cNvPr id="0" name=""/>
        <dsp:cNvSpPr/>
      </dsp:nvSpPr>
      <dsp:spPr>
        <a:xfrm>
          <a:off x="987835" y="1388259"/>
          <a:ext cx="3951341" cy="1388259"/>
        </a:xfrm>
        <a:prstGeom prst="trapezoid">
          <a:avLst>
            <a:gd name="adj" fmla="val 71156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Development</a:t>
          </a:r>
          <a:endParaRPr lang="en-IN" sz="1600" kern="1200" dirty="0"/>
        </a:p>
      </dsp:txBody>
      <dsp:txXfrm>
        <a:off x="1679320" y="1388259"/>
        <a:ext cx="2568371" cy="1388259"/>
      </dsp:txXfrm>
    </dsp:sp>
    <dsp:sp modelId="{0003CB30-F8D0-4A08-A97D-56A4AC67EF58}">
      <dsp:nvSpPr>
        <dsp:cNvPr id="0" name=""/>
        <dsp:cNvSpPr/>
      </dsp:nvSpPr>
      <dsp:spPr>
        <a:xfrm>
          <a:off x="0" y="2776519"/>
          <a:ext cx="5927012" cy="1388259"/>
        </a:xfrm>
        <a:prstGeom prst="trapezoid">
          <a:avLst>
            <a:gd name="adj" fmla="val 71156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Testing, Deployment &amp; Maintenance</a:t>
          </a:r>
          <a:endParaRPr lang="en-IN" sz="1700" kern="1200" dirty="0"/>
        </a:p>
      </dsp:txBody>
      <dsp:txXfrm>
        <a:off x="1037227" y="2776519"/>
        <a:ext cx="3852557" cy="1388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87834D1B-A726-18FB-799A-8294A1FE8A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3B9152-B336-5993-1C67-48946279B0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253B2-FD87-4AAE-AF69-14FE02FB4D05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598999B6-0E65-F457-D4BF-F96BE9F9A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6FEA9E-549C-DA0D-8B3C-832BF1072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EDBB3-C345-4EAB-AB5D-9FB3AF589C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lide Image Placeholder 11">
            <a:extLst>
              <a:ext uri="{FF2B5EF4-FFF2-40B4-BE49-F238E27FC236}">
                <a16:creationId xmlns:a16="http://schemas.microsoft.com/office/drawing/2014/main" id="{F627E2FE-9CC2-836E-40FC-1A1183B95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13B0C97-27B2-A894-9DEA-82E460C91F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431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417231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82917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54175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5AD18-6E7C-3178-BF08-21B0C4466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2BEAF-A27B-A3DD-2C29-8E20B6D79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9EC2EE-F746-BB02-0496-81DBF118B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BBF54-DFB0-AB62-76BE-12463269C4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55562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93110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07BEA-E4E4-C3CC-8FB4-FB2B80D9A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E87BC6-0D12-490A-FC5F-0BCC2A3BA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8DD3EA-F7DF-9C84-63F5-FF28B7BF6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2EA6C-858B-7621-C068-8E513BC2F5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616894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111E8-E598-5FC6-1F5F-DF6AEE85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EC3FD4-981B-9C25-625F-5AEA9D428E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AECF86-AFE0-9C77-38EB-A17E9367B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81FAC-BE11-E3BB-24F2-2008EB36F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14819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074462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84862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16909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90635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85EC-033C-7211-4AEA-10AE3040B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24ADB-FBF1-8294-67C3-4E4D487E3E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80CB59-54E9-2D89-CA26-E1B473FDF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51A29-5418-9C4F-47CD-B78FD2ACF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72364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56249-84E4-8326-9A03-B8C904D2D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0DC6BB-D3E5-AE4D-05C6-5DCD25BF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F62D06-8D74-FEF1-B2AB-013D206BB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9F1E9-6739-3A20-BDD1-C2B5BA4F20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75925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35887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5984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99280-E86D-9E22-33CF-B4CBF04D5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3D785D-8AFB-A0CA-0E03-F0D34C522B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E561FC-40E8-A8D9-D9B9-026E0F897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12928-1620-EB7E-7E2D-9B336BA2D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432296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9178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slow">
    <p:push dir="u"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f6BzxhLxnOHJqhhEbUiSv7eLI2pkdqTC-u7OvIfyVPuSXHSQ/viewform?usp=header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22.png"/><Relationship Id="rId7" Type="http://schemas.openxmlformats.org/officeDocument/2006/relationships/diagramData" Target="../diagrams/data2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svg"/><Relationship Id="rId11" Type="http://schemas.microsoft.com/office/2007/relationships/diagramDrawing" Target="../diagrams/drawing2.xml"/><Relationship Id="rId5" Type="http://schemas.openxmlformats.org/officeDocument/2006/relationships/image" Target="../media/image24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23.svg"/><Relationship Id="rId9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B666C97E-EECB-9A8E-D934-F50613E11DA2}"/>
              </a:ext>
            </a:extLst>
          </p:cNvPr>
          <p:cNvSpPr/>
          <p:nvPr/>
        </p:nvSpPr>
        <p:spPr>
          <a:xfrm rot="5400000">
            <a:off x="6858093" y="1548882"/>
            <a:ext cx="3798540" cy="3265714"/>
          </a:xfrm>
          <a:prstGeom prst="hexag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BudgetBuddy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Team </a:t>
            </a:r>
          </a:p>
          <a:p>
            <a:r>
              <a:rPr lang="en-US" dirty="0"/>
              <a:t>Codettes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64ADCB0-ADFC-2660-C944-76373ABFDA3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5"/>
          <a:srcRect l="16593" t="17322" r="17358" b="17211"/>
          <a:stretch/>
        </p:blipFill>
        <p:spPr>
          <a:xfrm>
            <a:off x="7301787" y="1744577"/>
            <a:ext cx="2911151" cy="2874324"/>
          </a:xfrm>
          <a:prstGeom prst="flowChartConnector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doors dir="ver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 dirty="0"/>
              <a:t>  Survey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7E990-7E5B-98B3-BC55-D2EFC8B102C3}"/>
              </a:ext>
            </a:extLst>
          </p:cNvPr>
          <p:cNvSpPr txBox="1"/>
          <p:nvPr/>
        </p:nvSpPr>
        <p:spPr>
          <a:xfrm>
            <a:off x="3454977" y="684866"/>
            <a:ext cx="697929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  <a:hlinkClick r:id="rId3"/>
              </a:rPr>
              <a:t>https://docs.google.com/forms/d/e/1FAIpQLSf6BzxhLxnOHJqhhEbUiSv7eLI2pkdqTC-u7OvIfyVPuSXHSQ/viewform?usp=header</a:t>
            </a:r>
            <a:endParaRPr lang="en-IN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1026" name="Picture 2" descr="Forms response chart. Question title: How often do you think you would use a personal finance app like BudgetBuddy?  . Number of responses: 16 responses.">
            <a:extLst>
              <a:ext uri="{FF2B5EF4-FFF2-40B4-BE49-F238E27FC236}">
                <a16:creationId xmlns:a16="http://schemas.microsoft.com/office/drawing/2014/main" id="{23AB478F-46F5-FE77-CBEE-EBE9FF866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7" y="1690474"/>
            <a:ext cx="5019869" cy="211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ms response chart. Question title: Which aspects of financial management would you like BudgetBuddy to assist you with the most?  . Number of responses: 16 responses.">
            <a:extLst>
              <a:ext uri="{FF2B5EF4-FFF2-40B4-BE49-F238E27FC236}">
                <a16:creationId xmlns:a16="http://schemas.microsoft.com/office/drawing/2014/main" id="{68A97BCE-879B-0544-7D40-1397D93CF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7" y="4020467"/>
            <a:ext cx="5019869" cy="233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s response chart. Question title: On a scale from 1 to 5, how would you rate your financial literacy?  . Number of responses: 14 responses.">
            <a:extLst>
              <a:ext uri="{FF2B5EF4-FFF2-40B4-BE49-F238E27FC236}">
                <a16:creationId xmlns:a16="http://schemas.microsoft.com/office/drawing/2014/main" id="{77479772-FAC1-8D7D-C740-58CCB0892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29" y="1690474"/>
            <a:ext cx="4588646" cy="17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DC44FC-D0D7-B251-9F79-1A53F96B4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8789" y="3636309"/>
            <a:ext cx="4588646" cy="294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881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F5079E5-7609-C2EF-8568-7263DF40CB69}"/>
              </a:ext>
            </a:extLst>
          </p:cNvPr>
          <p:cNvSpPr/>
          <p:nvPr/>
        </p:nvSpPr>
        <p:spPr>
          <a:xfrm>
            <a:off x="319260" y="5053595"/>
            <a:ext cx="9515205" cy="163957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0E12CC-9A61-1A01-EC24-AC3E9C56630B}"/>
              </a:ext>
            </a:extLst>
          </p:cNvPr>
          <p:cNvSpPr/>
          <p:nvPr/>
        </p:nvSpPr>
        <p:spPr>
          <a:xfrm>
            <a:off x="319260" y="2818427"/>
            <a:ext cx="10075041" cy="208501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C3454E-EA44-BFB9-9DA4-DA81A019F34A}"/>
              </a:ext>
            </a:extLst>
          </p:cNvPr>
          <p:cNvSpPr/>
          <p:nvPr/>
        </p:nvSpPr>
        <p:spPr>
          <a:xfrm>
            <a:off x="319260" y="282647"/>
            <a:ext cx="10427187" cy="2385622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834FCF8-F787-1AEC-622E-63F4C21133E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43424" y="82769"/>
            <a:ext cx="10427187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50" b="1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55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Common Financial Challenges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Manual Data Entry and Inaccuracy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: Current financial management apps often require users to manually log in their        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expenses, which can be time-consuming, cumbersome, and prone to errors.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Real-Time Data and Forecasting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: Users lack real-time financial tracking and forecasting tools, making it difficult to plan 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effectively for the future.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User Engagement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: Many financial apps struggle with user engagement because they demand frequent input and don’t provide personalized, actionable insights.</a:t>
            </a:r>
            <a:endParaRPr kumimoji="0" lang="en-US" altLang="en-US" sz="1550" b="1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B8CE65-2C54-96D4-2531-494912661DCE}"/>
              </a:ext>
            </a:extLst>
          </p:cNvPr>
          <p:cNvSpPr txBox="1"/>
          <p:nvPr/>
        </p:nvSpPr>
        <p:spPr>
          <a:xfrm>
            <a:off x="643424" y="2818427"/>
            <a:ext cx="8154955" cy="218521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55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Market Needs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Financial Education and Awareness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: There is a need for tools that educate users about financial literacy and management, 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helping them understand and improve their financial habits.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Accessibility and Usability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: The platform must be user-friendly, intuitive, and accessible across different devices and user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demographics.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03E5A6-336A-83AB-19D9-3C0E92649167}"/>
              </a:ext>
            </a:extLst>
          </p:cNvPr>
          <p:cNvSpPr txBox="1"/>
          <p:nvPr/>
        </p:nvSpPr>
        <p:spPr>
          <a:xfrm>
            <a:off x="643424" y="5085032"/>
            <a:ext cx="8979234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55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Pain Points in the Industry</a:t>
            </a:r>
            <a:endParaRPr lang="en-US" altLang="en-US" sz="155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Privacy Concerns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: Users are often hesitant to share financial data due to privacy concerns. BudgetBuddy will ensure data security and confidentiality.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Lack of Personalization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: Generic financial advice can be ineffective. </a:t>
            </a:r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99" y="426690"/>
            <a:ext cx="10515600" cy="1205058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22D79EB2-B914-5355-4D75-3AC59F0DCC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453472" y="3334852"/>
            <a:ext cx="1877575" cy="506399"/>
          </a:xfrm>
        </p:spPr>
        <p:txBody>
          <a:bodyPr/>
          <a:lstStyle/>
          <a:p>
            <a:r>
              <a:rPr lang="en-US" dirty="0"/>
              <a:t>Week 1-2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ECD9490-0BE0-6A65-01CD-D54CAB8395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929024" y="2043734"/>
            <a:ext cx="1877575" cy="506399"/>
          </a:xfrm>
        </p:spPr>
        <p:txBody>
          <a:bodyPr/>
          <a:lstStyle/>
          <a:p>
            <a:r>
              <a:rPr lang="en-US" dirty="0"/>
              <a:t>Week 3-4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764783" y="2668360"/>
            <a:ext cx="2206059" cy="506399"/>
          </a:xfrm>
        </p:spPr>
        <p:txBody>
          <a:bodyPr/>
          <a:lstStyle/>
          <a:p>
            <a:pPr lvl="0"/>
            <a:r>
              <a:rPr lang="en-US" b="1" dirty="0"/>
              <a:t>Tasks</a:t>
            </a:r>
            <a:r>
              <a:rPr lang="en-US" dirty="0"/>
              <a:t>: Test the integration between frontend and backend, implement data visualization, and refine user interaction.</a:t>
            </a:r>
            <a:endParaRPr lang="en-US" altLang="zh-CN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EEED1DD-BCBD-5246-2A2C-BCED87782D5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107229" y="4217650"/>
            <a:ext cx="1877575" cy="506399"/>
          </a:xfrm>
        </p:spPr>
        <p:txBody>
          <a:bodyPr/>
          <a:lstStyle/>
          <a:p>
            <a:r>
              <a:rPr lang="en-US" dirty="0"/>
              <a:t>Week 5-6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D441F7A-4624-45D2-AE88-EEBA65185E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032054" y="4849445"/>
            <a:ext cx="2077873" cy="506399"/>
          </a:xfrm>
        </p:spPr>
        <p:txBody>
          <a:bodyPr/>
          <a:lstStyle/>
          <a:p>
            <a:r>
              <a:rPr lang="en-US" b="1" dirty="0"/>
              <a:t>Tasks</a:t>
            </a:r>
            <a:r>
              <a:rPr lang="en-US" dirty="0"/>
              <a:t>: Conduct final testing, deploy the application, and gather user feedback for improvements.</a:t>
            </a:r>
            <a:endParaRPr lang="en-US" altLang="zh-CN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68536F0-BECB-41C2-208F-CAAC89E244F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01941" y="4217650"/>
            <a:ext cx="1877575" cy="506399"/>
          </a:xfrm>
        </p:spPr>
        <p:txBody>
          <a:bodyPr/>
          <a:lstStyle/>
          <a:p>
            <a:r>
              <a:rPr lang="en-US" dirty="0"/>
              <a:t>Week 7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FAFB92ED-EE9E-1E13-228D-2A33EE0B2FC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734717" y="2072110"/>
            <a:ext cx="1877575" cy="506399"/>
          </a:xfrm>
        </p:spPr>
        <p:txBody>
          <a:bodyPr/>
          <a:lstStyle/>
          <a:p>
            <a:r>
              <a:rPr lang="en-US" dirty="0"/>
              <a:t>Week 8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140B95D-A59E-4E6C-BF07-5DD5E0E818A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540879" y="2677477"/>
            <a:ext cx="2077874" cy="506399"/>
          </a:xfrm>
        </p:spPr>
        <p:txBody>
          <a:bodyPr/>
          <a:lstStyle/>
          <a:p>
            <a:r>
              <a:rPr lang="en-US" b="1" dirty="0"/>
              <a:t>Tasks</a:t>
            </a:r>
            <a:r>
              <a:rPr lang="en-US" dirty="0"/>
              <a:t>: Monitor application performance, address any post-deployment issues, and prepare for final presentation.</a:t>
            </a:r>
            <a:endParaRPr lang="en-US" altLang="zh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ADF97-CDB9-9479-D282-56FE116E153E}"/>
              </a:ext>
            </a:extLst>
          </p:cNvPr>
          <p:cNvSpPr>
            <a:spLocks noGrp="1" noChangeArrowheads="1"/>
          </p:cNvSpPr>
          <p:nvPr>
            <p:ph type="body" sz="quarter" idx="28"/>
          </p:nvPr>
        </p:nvSpPr>
        <p:spPr bwMode="auto">
          <a:xfrm>
            <a:off x="1453472" y="3845778"/>
            <a:ext cx="226346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Tasks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: Finalize frontend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design, basic backend setup, and integrate essential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Completed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: Website/app design, basic backend code, and research.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723F189-487D-F7D8-F95A-1F44EB5EDD66}"/>
              </a:ext>
            </a:extLst>
          </p:cNvPr>
          <p:cNvSpPr>
            <a:spLocks noGrp="1" noChangeArrowheads="1"/>
          </p:cNvSpPr>
          <p:nvPr>
            <p:ph type="body" sz="quarter" idx="43"/>
          </p:nvPr>
        </p:nvSpPr>
        <p:spPr bwMode="auto">
          <a:xfrm>
            <a:off x="7501942" y="4888857"/>
            <a:ext cx="207787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Tasks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: Complete any remaining bugs or issues, finalize documentation, and prepare for deployment.</a:t>
            </a:r>
          </a:p>
        </p:txBody>
      </p:sp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851" y="213687"/>
            <a:ext cx="6599429" cy="662781"/>
          </a:xfrm>
        </p:spPr>
        <p:txBody>
          <a:bodyPr/>
          <a:lstStyle/>
          <a:p>
            <a:r>
              <a:rPr lang="en-US" dirty="0"/>
              <a:t>Feasibility &amp; Scalability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86425" y="1019974"/>
            <a:ext cx="2653545" cy="587964"/>
          </a:xfrm>
        </p:spPr>
        <p:txBody>
          <a:bodyPr/>
          <a:lstStyle/>
          <a:p>
            <a:r>
              <a:rPr lang="en-US" dirty="0"/>
              <a:t>Feasibility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01238" y="1758422"/>
            <a:ext cx="2653545" cy="1727103"/>
          </a:xfrm>
        </p:spPr>
        <p:txBody>
          <a:bodyPr/>
          <a:lstStyle/>
          <a:p>
            <a:r>
              <a:rPr lang="en-IN" dirty="0"/>
              <a:t>Strong User Engagement</a:t>
            </a:r>
            <a:endParaRPr lang="en-US" dirty="0"/>
          </a:p>
          <a:p>
            <a:endParaRPr lang="en-US" dirty="0"/>
          </a:p>
          <a:p>
            <a:r>
              <a:rPr lang="en-IN" dirty="0"/>
              <a:t>Cost-Effective Development</a:t>
            </a:r>
            <a:endParaRPr lang="en-US" dirty="0"/>
          </a:p>
          <a:p>
            <a:endParaRPr lang="en-US" dirty="0"/>
          </a:p>
          <a:p>
            <a:r>
              <a:rPr lang="en-IN" dirty="0"/>
              <a:t>Data-Driven Decision Making</a:t>
            </a:r>
          </a:p>
          <a:p>
            <a:endParaRPr lang="en-IN" dirty="0"/>
          </a:p>
          <a:p>
            <a:r>
              <a:rPr lang="en-IN" dirty="0"/>
              <a:t>Partnership Opportunities</a:t>
            </a:r>
          </a:p>
          <a:p>
            <a:endParaRPr lang="en-IN" dirty="0"/>
          </a:p>
          <a:p>
            <a:r>
              <a:rPr lang="en-IN" dirty="0"/>
              <a:t>Continuous Improvement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C8E94EA-2767-D144-C1BB-32AA2C99723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3785886" y="1070286"/>
            <a:ext cx="3054968" cy="587964"/>
          </a:xfrm>
        </p:spPr>
        <p:txBody>
          <a:bodyPr/>
          <a:lstStyle/>
          <a:p>
            <a:r>
              <a:rPr lang="en-US" dirty="0">
                <a:effectLst/>
              </a:rPr>
              <a:t>Scalability</a:t>
            </a:r>
            <a:endParaRPr lang="en-US" dirty="0"/>
          </a:p>
        </p:txBody>
      </p:sp>
      <p:sp>
        <p:nvSpPr>
          <p:cNvPr id="2" name="Text Placeholder 34">
            <a:extLst>
              <a:ext uri="{FF2B5EF4-FFF2-40B4-BE49-F238E27FC236}">
                <a16:creationId xmlns:a16="http://schemas.microsoft.com/office/drawing/2014/main" id="{C8D7604B-DEB8-4919-DEA4-EE6977BDC961}"/>
              </a:ext>
            </a:extLst>
          </p:cNvPr>
          <p:cNvSpPr txBox="1">
            <a:spLocks/>
          </p:cNvSpPr>
          <p:nvPr/>
        </p:nvSpPr>
        <p:spPr>
          <a:xfrm>
            <a:off x="9247505" y="1023463"/>
            <a:ext cx="3054968" cy="5879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Market Analysis</a:t>
            </a:r>
          </a:p>
        </p:txBody>
      </p:sp>
      <p:sp>
        <p:nvSpPr>
          <p:cNvPr id="3" name="Text Placeholder 43">
            <a:extLst>
              <a:ext uri="{FF2B5EF4-FFF2-40B4-BE49-F238E27FC236}">
                <a16:creationId xmlns:a16="http://schemas.microsoft.com/office/drawing/2014/main" id="{BBB61FEB-E9E2-BBB8-4585-7DA36F98F77E}"/>
              </a:ext>
            </a:extLst>
          </p:cNvPr>
          <p:cNvSpPr txBox="1">
            <a:spLocks/>
          </p:cNvSpPr>
          <p:nvPr/>
        </p:nvSpPr>
        <p:spPr>
          <a:xfrm>
            <a:off x="9409475" y="1700534"/>
            <a:ext cx="2701660" cy="5913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2EFC84E-0629-50C4-55B2-01BA3474D0F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21711" r="21711"/>
          <a:stretch>
            <a:fillRect/>
          </a:stretch>
        </p:blipFill>
        <p:spPr>
          <a:xfrm>
            <a:off x="195902" y="1560530"/>
            <a:ext cx="1886360" cy="2144668"/>
          </a:xfr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58BE6A15-1B80-C836-33FF-382CAFA55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7505" y="1648776"/>
            <a:ext cx="2863630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Market Size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Global personal finance app market projected to grow at 15% annually.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Competitive Landscape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BudgetBuddy competes with Mint and YNAB, offering AI-driven insights.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Target Audience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Millennials, Gen Z, and underserved markets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Consumer Behavior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Shift</a:t>
            </a: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towards digital financial tools for tracking and goal-setting.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Growth Opportunities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Potential to expand internationally and through partnerships.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69FB849-575E-B1B3-F090-60D32E76852C}"/>
              </a:ext>
            </a:extLst>
          </p:cNvPr>
          <p:cNvSpPr>
            <a:spLocks noGrp="1" noChangeArrowheads="1"/>
          </p:cNvSpPr>
          <p:nvPr>
            <p:ph type="body" sz="quarter" idx="53"/>
          </p:nvPr>
        </p:nvSpPr>
        <p:spPr bwMode="auto">
          <a:xfrm>
            <a:off x="2749489" y="1704499"/>
            <a:ext cx="4297056" cy="504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Modular Architecture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Flask/Django and scalable databases like MongoDB/PostgreSQL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Cloud Integration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AI-Powered Customization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AI models handle multiple users with cost-efficiency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API-Driven Ecosystem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APIs and microservices allow feature expansion and third-party integrations.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Data-Driven Decisions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prioritize scalable regional growth strategies.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User Growth Strategies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Freemium models and education features attract and retain a large user 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Seamless User Experience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Security and Compliance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Robust encryption and adherence to global standards ensure safe and trusted scaling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655" y="396877"/>
            <a:ext cx="3994173" cy="2277580"/>
          </a:xfrm>
        </p:spPr>
        <p:txBody>
          <a:bodyPr/>
          <a:lstStyle/>
          <a:p>
            <a:r>
              <a:rPr lang="en-US" dirty="0"/>
              <a:t>Execution </a:t>
            </a:r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>
          <a:xfrm>
            <a:off x="6459268" y="241719"/>
            <a:ext cx="507778" cy="56588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96705" y="125286"/>
            <a:ext cx="5162709" cy="42068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Frontend</a:t>
            </a:r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>
          <a:xfrm>
            <a:off x="6585124" y="3374830"/>
            <a:ext cx="536270" cy="56588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51053" y="3423960"/>
            <a:ext cx="5162709" cy="42068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Backend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553ED7-5000-5E93-8853-59512BE8A1AD}"/>
              </a:ext>
            </a:extLst>
          </p:cNvPr>
          <p:cNvSpPr/>
          <p:nvPr/>
        </p:nvSpPr>
        <p:spPr>
          <a:xfrm>
            <a:off x="0" y="2435339"/>
            <a:ext cx="3881014" cy="4422661"/>
          </a:xfrm>
          <a:prstGeom prst="rect">
            <a:avLst/>
          </a:prstGeom>
          <a:solidFill>
            <a:srgbClr val="0F253E"/>
          </a:solidFill>
          <a:ln>
            <a:solidFill>
              <a:srgbClr val="0F2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2E6FF1C-E4FF-3283-12C5-4C27E47A3B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0125610"/>
              </p:ext>
            </p:extLst>
          </p:nvPr>
        </p:nvGraphicFramePr>
        <p:xfrm>
          <a:off x="427216" y="2435339"/>
          <a:ext cx="5927012" cy="41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D840CDB1-706D-D40C-9E5E-ABFF0E7A113B}"/>
              </a:ext>
            </a:extLst>
          </p:cNvPr>
          <p:cNvSpPr>
            <a:spLocks noGrp="1" noChangeArrowheads="1"/>
          </p:cNvSpPr>
          <p:nvPr>
            <p:ph type="body" sz="quarter" idx="28"/>
          </p:nvPr>
        </p:nvSpPr>
        <p:spPr bwMode="auto">
          <a:xfrm>
            <a:off x="6996705" y="518450"/>
            <a:ext cx="475112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Technology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React.js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Responsibilities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UI/UX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Create an intuitive interface with HTML, CSS, and JavaScript.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Visualization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Use charts and graphs to display financial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Interaction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Handle user input and connect with backend APIs.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55C1A6C9-8872-56A8-EE50-7CEAA03EA855}"/>
              </a:ext>
            </a:extLst>
          </p:cNvPr>
          <p:cNvSpPr>
            <a:spLocks noGrp="1" noChangeArrowheads="1"/>
          </p:cNvSpPr>
          <p:nvPr>
            <p:ph type="body" sz="quarter" idx="34"/>
          </p:nvPr>
        </p:nvSpPr>
        <p:spPr bwMode="auto">
          <a:xfrm>
            <a:off x="7126201" y="3844643"/>
            <a:ext cx="4903716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Technology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Django or Flask (Python)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Responsibilities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API Development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Create RESTful APIs for data management and user interaction.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Storage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Manage user data and financial records in PostgreSQL or MongoDB.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Security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Ensure data encryption and user authentication.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Integration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Connect with financial data APIs and payment gateways.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D99040E-44FF-788B-F9D8-5605EDE49762}"/>
              </a:ext>
            </a:extLst>
          </p:cNvPr>
          <p:cNvCxnSpPr>
            <a:cxnSpLocks/>
          </p:cNvCxnSpPr>
          <p:nvPr/>
        </p:nvCxnSpPr>
        <p:spPr>
          <a:xfrm>
            <a:off x="6354228" y="3374830"/>
            <a:ext cx="56756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E0D2430-3BB0-7678-8D7C-543CC500A9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879" y="2217119"/>
            <a:ext cx="6363588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2C094-280B-2B38-2248-40BB9D93B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91990DE3-7616-80C1-E046-C27A3927FC95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19002-F457-0DFA-79E6-D8989A95C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9B2FDF-5CC8-4D85-FA9D-EA13BCD4807B}"/>
              </a:ext>
            </a:extLst>
          </p:cNvPr>
          <p:cNvSpPr txBox="1"/>
          <p:nvPr/>
        </p:nvSpPr>
        <p:spPr>
          <a:xfrm>
            <a:off x="4320073" y="1007706"/>
            <a:ext cx="3405674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OUR WEBSITE</a:t>
            </a:r>
            <a:endParaRPr lang="en-IN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779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5BEDA5-06D2-4841-A344-15902DD76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5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3EC61-7193-20DA-95FC-A00CC2698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B70A1DB6-FC1A-1335-0873-E1AEFB21BD3D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C5116-DF9B-67A0-D961-DB12E7E0EE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05" r="155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6ACE94-6F94-5D06-099D-0040F9F02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835" y="0"/>
            <a:ext cx="6322165" cy="29419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252044-24A5-32ED-CE3A-F46AE7C22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9832" y="4545056"/>
            <a:ext cx="6322165" cy="23236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A8B3D5-E409-6CFB-D0E2-8E83C550C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9832" y="2116615"/>
            <a:ext cx="6322165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2946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D28AA-2AEA-1145-7490-C6A35E073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7337D-62D9-0B92-8C2A-2A6E15689F47}"/>
              </a:ext>
            </a:extLst>
          </p:cNvPr>
          <p:cNvSpPr/>
          <p:nvPr/>
        </p:nvSpPr>
        <p:spPr>
          <a:xfrm>
            <a:off x="485192" y="485192"/>
            <a:ext cx="6008914" cy="5206481"/>
          </a:xfrm>
          <a:prstGeom prst="rect">
            <a:avLst/>
          </a:prstGeom>
          <a:solidFill>
            <a:srgbClr val="0F253E"/>
          </a:solidFill>
          <a:ln>
            <a:solidFill>
              <a:srgbClr val="0F2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7299E-7657-2B80-41D8-94D1E0040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89" t="4596" r="10915" b="2519"/>
          <a:stretch/>
        </p:blipFill>
        <p:spPr>
          <a:xfrm>
            <a:off x="147037" y="686633"/>
            <a:ext cx="2611902" cy="5570375"/>
          </a:xfrm>
          <a:prstGeom prst="round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619D0A-5973-230A-B1AC-423BF664A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28" t="5170" r="14891" b="4626"/>
          <a:stretch/>
        </p:blipFill>
        <p:spPr>
          <a:xfrm>
            <a:off x="2785667" y="628734"/>
            <a:ext cx="2787340" cy="5686174"/>
          </a:xfrm>
          <a:prstGeom prst="round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60F101-6C24-DD8E-8A59-C309975CA4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5653" r="-15653"/>
          <a:stretch/>
        </p:blipFill>
        <p:spPr>
          <a:xfrm>
            <a:off x="7856375" y="255642"/>
            <a:ext cx="4702629" cy="2866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8FD550-BF9E-73F1-8594-E1BBF85538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5" t="-709" r="27847" b="709"/>
          <a:stretch/>
        </p:blipFill>
        <p:spPr>
          <a:xfrm>
            <a:off x="8381405" y="3252003"/>
            <a:ext cx="3607740" cy="34325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75890D-5737-C511-AAD8-1F79BB4171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46" t="1724" r="6311"/>
          <a:stretch/>
        </p:blipFill>
        <p:spPr>
          <a:xfrm>
            <a:off x="5593261" y="628734"/>
            <a:ext cx="2734687" cy="568617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4278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70" y="383005"/>
            <a:ext cx="9823998" cy="1325563"/>
          </a:xfrm>
        </p:spPr>
        <p:txBody>
          <a:bodyPr/>
          <a:lstStyle/>
          <a:p>
            <a:r>
              <a:rPr lang="en-US" altLang="zh-CN" dirty="0"/>
              <a:t>Societal Impact</a:t>
            </a:r>
            <a:endParaRPr lang="en-US" dirty="0"/>
          </a:p>
        </p:txBody>
      </p:sp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840167" y="3066402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CA8746-3D10-31B3-FAFC-4F7EAA87B1E7}"/>
              </a:ext>
            </a:extLst>
          </p:cNvPr>
          <p:cNvSpPr>
            <a:spLocks noGrp="1" noChangeArrowheads="1"/>
          </p:cNvSpPr>
          <p:nvPr>
            <p:ph type="body" sz="quarter" idx="28"/>
          </p:nvPr>
        </p:nvSpPr>
        <p:spPr bwMode="auto">
          <a:xfrm>
            <a:off x="192835" y="1336755"/>
            <a:ext cx="6814455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Financial Empowerment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BudgetBuddy improves financial literacy </a:t>
            </a:r>
            <a:r>
              <a:rPr lang="en-US" altLang="en-US" sz="1700" dirty="0">
                <a:latin typeface="Arial" panose="020B0604020202020204" pitchFamily="34" charset="0"/>
              </a:rPr>
              <a:t>&amp; helps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individuals make informed economic decisions.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Economic Growth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platform promotes responsible financial planning and sustainable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growth at community and individual levels.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Accessibility and Inclusivity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By ensuring tools are accessible, BudgetBuddy supports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financial success across diverse socioeconomic backgrounds.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Privacy and Trust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Focused on data security, BudgetBuddy builds trust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encourages broader adoption of digital financial solutions.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Community Impact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BudgetBuddy empowers users to share knowledge, benefiting entire communities and reducing economic disparities.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6E29856-9EC2-817D-891C-6B66CC10B8C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4"/>
          <a:srcRect l="5099" r="5099"/>
          <a:stretch>
            <a:fillRect/>
          </a:stretch>
        </p:blipFill>
        <p:spPr>
          <a:xfrm>
            <a:off x="7624763" y="382588"/>
            <a:ext cx="4249737" cy="4732337"/>
          </a:xfrm>
        </p:spPr>
      </p:pic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19" y="3198092"/>
            <a:ext cx="4253399" cy="1740114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38804" y="1076241"/>
            <a:ext cx="1913128" cy="1054727"/>
          </a:xfrm>
        </p:spPr>
        <p:txBody>
          <a:bodyPr/>
          <a:lstStyle/>
          <a:p>
            <a:r>
              <a:rPr lang="en-US" dirty="0"/>
              <a:t>Objectives </a:t>
            </a:r>
          </a:p>
          <a:p>
            <a:r>
              <a:rPr lang="en-US" dirty="0"/>
              <a:t>&amp; Scope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Features </a:t>
            </a:r>
          </a:p>
          <a:p>
            <a:r>
              <a:rPr lang="en-US" dirty="0"/>
              <a:t>Innovation &amp;</a:t>
            </a:r>
          </a:p>
          <a:p>
            <a:r>
              <a:rPr lang="en-US" dirty="0"/>
              <a:t>Creativity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Depth of Understanding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Feasibility &amp; </a:t>
            </a:r>
          </a:p>
          <a:p>
            <a:r>
              <a:rPr lang="en-US" dirty="0"/>
              <a:t>Scalability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9E1265DD-C434-81E7-E3B9-B605AC11D800}"/>
              </a:ext>
            </a:extLst>
          </p:cNvPr>
          <p:cNvSpPr/>
          <p:nvPr/>
        </p:nvSpPr>
        <p:spPr>
          <a:xfrm rot="5400000">
            <a:off x="6199682" y="4138306"/>
            <a:ext cx="2149771" cy="2009457"/>
          </a:xfrm>
          <a:prstGeom prst="hexagon">
            <a:avLst>
              <a:gd name="adj" fmla="val 27780"/>
              <a:gd name="vf" fmla="val 11547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430ED-6562-02D4-0AA1-D0FFB8E4920E}"/>
              </a:ext>
            </a:extLst>
          </p:cNvPr>
          <p:cNvSpPr txBox="1"/>
          <p:nvPr/>
        </p:nvSpPr>
        <p:spPr>
          <a:xfrm>
            <a:off x="6471482" y="4581430"/>
            <a:ext cx="1592512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Execution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&amp;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Societal Impact</a:t>
            </a:r>
            <a:endParaRPr lang="en-IN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2"/>
            <a:ext cx="10515600" cy="1325563"/>
          </a:xfrm>
        </p:spPr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73440" y="4499415"/>
            <a:ext cx="2098039" cy="506399"/>
          </a:xfrm>
        </p:spPr>
        <p:txBody>
          <a:bodyPr/>
          <a:lstStyle/>
          <a:p>
            <a:r>
              <a:rPr lang="en-US" dirty="0"/>
              <a:t>Shravani Sanjay Sawant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473440" y="5005814"/>
            <a:ext cx="2098038" cy="506399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year CCE</a:t>
            </a:r>
          </a:p>
          <a:p>
            <a:r>
              <a:rPr lang="en-US" dirty="0"/>
              <a:t>MIT, Manipal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140913" y="3719616"/>
            <a:ext cx="2098039" cy="506399"/>
          </a:xfrm>
        </p:spPr>
        <p:txBody>
          <a:bodyPr/>
          <a:lstStyle/>
          <a:p>
            <a:r>
              <a:rPr lang="en-US" dirty="0"/>
              <a:t>Twinkle Tomar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73DA38-7DA2-CC40-82FC-BFB56BC10FC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40914" y="4246215"/>
            <a:ext cx="2098038" cy="978928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year CCE </a:t>
            </a:r>
          </a:p>
          <a:p>
            <a:r>
              <a:rPr lang="en-US" dirty="0"/>
              <a:t>MIT, Manipal</a:t>
            </a:r>
          </a:p>
          <a:p>
            <a:r>
              <a:rPr lang="en-US" dirty="0"/>
              <a:t>Team Lead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848708" y="4394527"/>
            <a:ext cx="2098039" cy="506399"/>
          </a:xfrm>
        </p:spPr>
        <p:txBody>
          <a:bodyPr/>
          <a:lstStyle/>
          <a:p>
            <a:r>
              <a:rPr lang="en-US" dirty="0"/>
              <a:t>Soumya Jha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930142" y="4893764"/>
            <a:ext cx="2098038" cy="506399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year CCE</a:t>
            </a:r>
          </a:p>
          <a:p>
            <a:r>
              <a:rPr lang="en-US" dirty="0"/>
              <a:t>MIT, Manipal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87C17AE4-E27D-AF55-3309-711DE822C0D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t="5630" b="5630"/>
          <a:stretch>
            <a:fillRect/>
          </a:stretch>
        </p:blipFill>
        <p:spPr>
          <a:xfrm>
            <a:off x="2245341" y="1937187"/>
            <a:ext cx="2624527" cy="2329004"/>
          </a:xfrm>
        </p:spPr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9EE0FF87-0963-AA1B-6ADD-E9A179D1459D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4"/>
          <a:srcRect t="14134" b="14134"/>
          <a:stretch>
            <a:fillRect/>
          </a:stretch>
        </p:blipFill>
        <p:spPr>
          <a:xfrm>
            <a:off x="4869868" y="1367735"/>
            <a:ext cx="2685240" cy="2384479"/>
          </a:xfr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BF2EFB6F-22BF-8418-CF4F-9A04F5F1CEDF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t="2874" b="2874"/>
          <a:stretch>
            <a:fillRect/>
          </a:stretch>
        </p:blipFill>
        <p:spPr>
          <a:xfrm>
            <a:off x="7555108" y="1937187"/>
            <a:ext cx="2685240" cy="238288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E513E4-B5DD-2A20-3FE5-CC732FAF0E47}"/>
              </a:ext>
            </a:extLst>
          </p:cNvPr>
          <p:cNvSpPr txBox="1"/>
          <p:nvPr/>
        </p:nvSpPr>
        <p:spPr>
          <a:xfrm>
            <a:off x="1108788" y="5947742"/>
            <a:ext cx="1051560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rgbClr val="C95B3A"/>
                </a:solidFill>
              </a:rPr>
              <a:t>Our team is deeply dedicated to bring BudgetBuddy to life, and we are truly grateful for the opportunity to showcase our passion and innovation at this hackathon</a:t>
            </a:r>
            <a:endParaRPr lang="en-IN" sz="1800" dirty="0">
              <a:solidFill>
                <a:srgbClr val="C95B3A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98637" y="3087463"/>
            <a:ext cx="3034145" cy="1879791"/>
          </a:xfrm>
        </p:spPr>
        <p:txBody>
          <a:bodyPr/>
          <a:lstStyle/>
          <a:p>
            <a:r>
              <a:rPr lang="en-US" dirty="0">
                <a:solidFill>
                  <a:srgbClr val="C95B3A"/>
                </a:solidFill>
              </a:rPr>
              <a:t>Team Codettes</a:t>
            </a:r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3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78" y="1157630"/>
            <a:ext cx="5117162" cy="1325563"/>
          </a:xfrm>
        </p:spPr>
        <p:txBody>
          <a:bodyPr/>
          <a:lstStyle/>
          <a:p>
            <a:r>
              <a:rPr lang="en-US" altLang="zh-CN" dirty="0"/>
              <a:t>Objectives &amp; Scope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16078" y="2420090"/>
            <a:ext cx="4930173" cy="3329471"/>
          </a:xfrm>
        </p:spPr>
        <p:txBody>
          <a:bodyPr/>
          <a:lstStyle/>
          <a:p>
            <a:r>
              <a:rPr lang="en-US" sz="1600" dirty="0"/>
              <a:t>BudgetBuddy aims to revolutionize financial management by providing individuals and entrepreneurs with personalized, AI-powered insights for real-time decision-making. </a:t>
            </a:r>
          </a:p>
          <a:p>
            <a:r>
              <a:rPr lang="en-US" sz="1600" dirty="0"/>
              <a:t>The platform simplifies financial forecasting, tracks investments, and offers goal-based recommendations to foster smarter financial habits. </a:t>
            </a:r>
          </a:p>
          <a:p>
            <a:r>
              <a:rPr lang="en-US" sz="1600" dirty="0"/>
              <a:t>---------------------------------------------------------------------</a:t>
            </a:r>
          </a:p>
          <a:p>
            <a:r>
              <a:rPr lang="en-US" sz="1600" dirty="0"/>
              <a:t>Its scope extends to empowering users with interactive visualizations, educational resources, and consultancy features, making it a one-stop solution for achieving financial well-being and long-term growth</a:t>
            </a:r>
            <a:r>
              <a:rPr lang="en-US" dirty="0"/>
              <a:t>.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25118" y="494850"/>
            <a:ext cx="1265898" cy="143816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2DFABAB-93E7-1D41-687E-6D3C0E055454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17474" r="174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D06F4-2D91-3702-88F5-F2D0638DD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Hexagon 29">
            <a:extLst>
              <a:ext uri="{FF2B5EF4-FFF2-40B4-BE49-F238E27FC236}">
                <a16:creationId xmlns:a16="http://schemas.microsoft.com/office/drawing/2014/main" id="{53426530-1E27-BEC3-A159-6EEB484EFC2F}"/>
              </a:ext>
            </a:extLst>
          </p:cNvPr>
          <p:cNvSpPr/>
          <p:nvPr/>
        </p:nvSpPr>
        <p:spPr>
          <a:xfrm rot="5400000">
            <a:off x="4215741" y="401297"/>
            <a:ext cx="2595686" cy="2091672"/>
          </a:xfrm>
          <a:prstGeom prst="hexagon">
            <a:avLst/>
          </a:prstGeom>
          <a:solidFill>
            <a:srgbClr val="0F253E"/>
          </a:solidFill>
          <a:ln>
            <a:solidFill>
              <a:srgbClr val="0F2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0205F4-3E4E-15B8-75DA-1BAE72A1F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26" y="121570"/>
            <a:ext cx="6065836" cy="1325563"/>
          </a:xfrm>
        </p:spPr>
        <p:txBody>
          <a:bodyPr/>
          <a:lstStyle/>
          <a:p>
            <a:r>
              <a:rPr lang="en-US" altLang="zh-CN" dirty="0"/>
              <a:t>Problem</a:t>
            </a:r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0756121-F94D-230A-4F99-46B9DEC51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15238" y="12157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0EBA867B-9394-FEB8-FB96-E188941FF3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6702551"/>
              </p:ext>
            </p:extLst>
          </p:nvPr>
        </p:nvGraphicFramePr>
        <p:xfrm>
          <a:off x="661026" y="1447133"/>
          <a:ext cx="7847589" cy="4999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EF5D84F-D327-71CD-7BC8-FFDB78F1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99325" y="4396286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EC6C898-1B93-C3DD-FBC4-4B0B902E2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3703" y="2615953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49F7340-A255-7890-2A39-AC6B42D13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99325" y="83562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 cmpd="sng" algn="ctr">
            <a:solidFill>
              <a:schemeClr val="bg2">
                <a:lumMod val="9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F390E-C592-7622-558D-8E27FABFF9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905" y="1172080"/>
            <a:ext cx="8526065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0106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B13D6-2458-06FA-8D6C-8AC587E38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C540CB-8C82-AB25-D8BB-F7214D66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46" y="280860"/>
            <a:ext cx="5117162" cy="1325563"/>
          </a:xfrm>
        </p:spPr>
        <p:txBody>
          <a:bodyPr/>
          <a:lstStyle/>
          <a:p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E98DB7D-FE4C-74B1-9985-3CA5A475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92882" y="277210"/>
            <a:ext cx="1251546" cy="127579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9A6392-D83E-47CD-EEB5-550BE1120E33}"/>
              </a:ext>
            </a:extLst>
          </p:cNvPr>
          <p:cNvSpPr txBox="1"/>
          <p:nvPr/>
        </p:nvSpPr>
        <p:spPr>
          <a:xfrm>
            <a:off x="528046" y="1606423"/>
            <a:ext cx="609755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BudgetBuddy addresses financial management challenges with AI-driven automated tracking,</a:t>
            </a:r>
          </a:p>
          <a:p>
            <a:r>
              <a:rPr lang="en-US" sz="2000" dirty="0">
                <a:solidFill>
                  <a:schemeClr val="bg1"/>
                </a:solidFill>
              </a:rPr>
              <a:t>eliminating up to 70% of the time spent on manual entries. It provides real-time insights and accurate forecasts, enhancing decision-making by 80%.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Personalized, goal-based recommendations empower users to achieve financial milestones twice as fast, while dynamic visualizations with tools like Matplotlib and Chart.js improve data comprehension by 60%.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Additionally, integrated financial literacy modules aim to bridge knowledge gaps, boosting user confidence in managing finances by 50%.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8E1F69-D392-566B-4C79-468B19998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797" y="1978089"/>
            <a:ext cx="5335679" cy="3217495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49651520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48B2F6FE-2CF0-7F44-B7C7-65EE2B41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</a:t>
            </a:r>
          </a:p>
        </p:txBody>
      </p:sp>
      <p:pic>
        <p:nvPicPr>
          <p:cNvPr id="55" name="Picture Placeholder 7" descr="Businesswoman reviewing sticky notes on a wall">
            <a:extLst>
              <a:ext uri="{FF2B5EF4-FFF2-40B4-BE49-F238E27FC236}">
                <a16:creationId xmlns:a16="http://schemas.microsoft.com/office/drawing/2014/main" id="{9A8C3D8A-AD4E-BD2D-C807-79872E9076A5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983282" y="2073439"/>
            <a:ext cx="1621032" cy="1841551"/>
          </a:xfrm>
        </p:spPr>
      </p:pic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1314DF81-1F76-3EC4-20FE-94867A9F0F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57052" y="4163364"/>
            <a:ext cx="1877575" cy="506399"/>
          </a:xfrm>
        </p:spPr>
        <p:txBody>
          <a:bodyPr/>
          <a:lstStyle/>
          <a:p>
            <a:r>
              <a:rPr lang="en-IN" dirty="0"/>
              <a:t>Automated Expense Tracking</a:t>
            </a:r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F4A301BE-C4E1-74D9-31AE-D8AB087895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0658" y="5068774"/>
            <a:ext cx="1691687" cy="811178"/>
          </a:xfrm>
        </p:spPr>
        <p:txBody>
          <a:bodyPr/>
          <a:lstStyle/>
          <a:p>
            <a:r>
              <a:rPr lang="en-US" dirty="0"/>
              <a:t>Eliminates the need for manual input, saving time and improving accuracy.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34" name="Picture Placeholder 9" descr="People working in office">
            <a:extLst>
              <a:ext uri="{FF2B5EF4-FFF2-40B4-BE49-F238E27FC236}">
                <a16:creationId xmlns:a16="http://schemas.microsoft.com/office/drawing/2014/main" id="{E83EA030-5740-6F6C-2CD2-743E3AFE8871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>
          <a:xfrm>
            <a:off x="3109346" y="2073439"/>
            <a:ext cx="1621032" cy="1841551"/>
          </a:xfrm>
          <a:solidFill>
            <a:schemeClr val="bg1">
              <a:lumMod val="95000"/>
            </a:schemeClr>
          </a:solidFill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E65A67-333E-9FDE-3F4D-6F1490CD05E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2981074" y="4163365"/>
            <a:ext cx="2003376" cy="506399"/>
          </a:xfrm>
        </p:spPr>
        <p:txBody>
          <a:bodyPr/>
          <a:lstStyle/>
          <a:p>
            <a:r>
              <a:rPr lang="en-IN" dirty="0"/>
              <a:t>Goal-Based Recommendations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2062A9-5744-3D05-4BE8-6760FE725BF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981074" y="5007731"/>
            <a:ext cx="2003376" cy="811178"/>
          </a:xfrm>
        </p:spPr>
        <p:txBody>
          <a:bodyPr/>
          <a:lstStyle/>
          <a:p>
            <a:r>
              <a:rPr lang="en-US" dirty="0"/>
              <a:t>Tailors personalized plans for savings, investments, and spending to achieve user goals.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33" name="Picture Placeholder  11" descr="Layout of website design sketches on white paper">
            <a:extLst>
              <a:ext uri="{FF2B5EF4-FFF2-40B4-BE49-F238E27FC236}">
                <a16:creationId xmlns:a16="http://schemas.microsoft.com/office/drawing/2014/main" id="{DF0C753D-68D4-E5C0-7B57-6CDF7C66BAF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>
          <a:xfrm>
            <a:off x="5235410" y="2073439"/>
            <a:ext cx="1621032" cy="184155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441FB1-32FD-977D-CFCB-8217F9BBCF4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57212" y="4163364"/>
            <a:ext cx="1877575" cy="506399"/>
          </a:xfrm>
        </p:spPr>
        <p:txBody>
          <a:bodyPr/>
          <a:lstStyle/>
          <a:p>
            <a:r>
              <a:rPr lang="en-IN" dirty="0"/>
              <a:t>Financial Forecasting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A41C38-8994-77B4-37B3-A6684D71C50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235410" y="5007731"/>
            <a:ext cx="1799377" cy="811178"/>
          </a:xfrm>
        </p:spPr>
        <p:txBody>
          <a:bodyPr/>
          <a:lstStyle/>
          <a:p>
            <a:r>
              <a:rPr lang="en-US" dirty="0"/>
              <a:t>Uses AI to predict future financial trends and outcomes.</a:t>
            </a:r>
          </a:p>
        </p:txBody>
      </p:sp>
      <p:pic>
        <p:nvPicPr>
          <p:cNvPr id="32" name="Picture Placeholder 13" descr="Empty office chairs">
            <a:extLst>
              <a:ext uri="{FF2B5EF4-FFF2-40B4-BE49-F238E27FC236}">
                <a16:creationId xmlns:a16="http://schemas.microsoft.com/office/drawing/2014/main" id="{C5A00248-FB97-E78F-F875-284202D71324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>
          <a:xfrm>
            <a:off x="7361474" y="2073439"/>
            <a:ext cx="1621032" cy="1841551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91C3C8-C0E0-3CDB-4135-0B495B273F9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88747" y="4174606"/>
            <a:ext cx="1877575" cy="506399"/>
          </a:xfrm>
        </p:spPr>
        <p:txBody>
          <a:bodyPr/>
          <a:lstStyle/>
          <a:p>
            <a:r>
              <a:rPr lang="en-IN" dirty="0"/>
              <a:t>Interactive Visualizations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E1F4B1-2124-6C9A-E0AB-5FF2D01BBC4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88747" y="5000257"/>
            <a:ext cx="2094727" cy="811178"/>
          </a:xfrm>
        </p:spPr>
        <p:txBody>
          <a:bodyPr/>
          <a:lstStyle/>
          <a:p>
            <a:r>
              <a:rPr lang="en-US" dirty="0"/>
              <a:t>Employs tools like Matplotlib, Chart.js, or D3.js to display data dynamically and intuitively.</a:t>
            </a:r>
          </a:p>
        </p:txBody>
      </p:sp>
      <p:pic>
        <p:nvPicPr>
          <p:cNvPr id="29" name="Picture Placeholder 89" descr="People around a table on their laptops">
            <a:extLst>
              <a:ext uri="{FF2B5EF4-FFF2-40B4-BE49-F238E27FC236}">
                <a16:creationId xmlns:a16="http://schemas.microsoft.com/office/drawing/2014/main" id="{22E5746D-BE00-C231-F505-973975B98BC8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9487536" y="2073439"/>
            <a:ext cx="1621032" cy="1841551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203F197-0195-A43B-2C57-AB0BCDBBC42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445066" y="4220675"/>
            <a:ext cx="1877575" cy="506399"/>
          </a:xfrm>
        </p:spPr>
        <p:txBody>
          <a:bodyPr/>
          <a:lstStyle/>
          <a:p>
            <a:r>
              <a:rPr lang="en-IN" dirty="0"/>
              <a:t>What-If Scenarios</a:t>
            </a:r>
            <a:endParaRPr lang="en-US" altLang="zh-C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DD9A0A-BE07-B256-09B2-C1C60366ECD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487536" y="4973339"/>
            <a:ext cx="2094727" cy="811178"/>
          </a:xfrm>
        </p:spPr>
        <p:txBody>
          <a:bodyPr/>
          <a:lstStyle/>
          <a:p>
            <a:r>
              <a:rPr lang="en-US" dirty="0"/>
              <a:t>Allows users to simulate different financial decisions and see potential impacts.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2503B-F649-0F35-9B9B-C9CC0D8282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06" y="1936953"/>
            <a:ext cx="11669754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7815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Creativity and Innovation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8199" y="1957299"/>
            <a:ext cx="2074643" cy="976063"/>
          </a:xfrm>
        </p:spPr>
        <p:txBody>
          <a:bodyPr/>
          <a:lstStyle/>
          <a:p>
            <a:r>
              <a:rPr lang="en-IN" dirty="0"/>
              <a:t>Personalized AI Solutions</a:t>
            </a:r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200" y="2929823"/>
            <a:ext cx="2074642" cy="2471878"/>
          </a:xfrm>
        </p:spPr>
        <p:txBody>
          <a:bodyPr/>
          <a:lstStyle/>
          <a:p>
            <a:pPr lvl="0"/>
            <a:r>
              <a:rPr lang="en-US" dirty="0"/>
              <a:t>Generative AI crafts tailored budgets, savings strategies, and investment paths, adapting to each user’s unique financial profile.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000755" y="1957299"/>
            <a:ext cx="2075097" cy="976063"/>
          </a:xfrm>
        </p:spPr>
        <p:txBody>
          <a:bodyPr/>
          <a:lstStyle/>
          <a:p>
            <a:r>
              <a:rPr lang="en-US" dirty="0"/>
              <a:t>Real-Time Forecasting &amp; Generative Insights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ACB9342-C47E-6729-46BE-F10DBB78182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000303" y="2929823"/>
            <a:ext cx="2074642" cy="2471878"/>
          </a:xfrm>
        </p:spPr>
        <p:txBody>
          <a:bodyPr/>
          <a:lstStyle/>
          <a:p>
            <a:r>
              <a:rPr lang="en-US" dirty="0"/>
              <a:t>We provide financial forecasting by generating detailed scenarios and actionable insights for better decision-making.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63311" y="1950098"/>
            <a:ext cx="2075097" cy="983264"/>
          </a:xfrm>
        </p:spPr>
        <p:txBody>
          <a:bodyPr/>
          <a:lstStyle/>
          <a:p>
            <a:r>
              <a:rPr lang="en-US" dirty="0"/>
              <a:t>Interactive What-If Scenarios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CD388C-8374-D810-DCE5-554B7E05F5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64216" y="2929823"/>
            <a:ext cx="2074192" cy="2464293"/>
          </a:xfrm>
        </p:spPr>
        <p:txBody>
          <a:bodyPr/>
          <a:lstStyle/>
          <a:p>
            <a:pPr lvl="0"/>
            <a:r>
              <a:rPr lang="en-US" dirty="0"/>
              <a:t>Users explore simulated financial outcomes, generating real-time impact reports for informed choices.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87AFF1A-EF07-5FBF-C582-29AE302A4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325868" y="1957299"/>
            <a:ext cx="2075097" cy="976063"/>
          </a:xfrm>
        </p:spPr>
        <p:txBody>
          <a:bodyPr/>
          <a:lstStyle/>
          <a:p>
            <a:r>
              <a:rPr lang="en-IN" dirty="0"/>
              <a:t>Gamified Financial Education </a:t>
            </a:r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E62055F1-67DB-9D6D-ABE2-20C3B2514A4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326319" y="2929823"/>
            <a:ext cx="2081838" cy="2464293"/>
          </a:xfrm>
        </p:spPr>
        <p:txBody>
          <a:bodyPr/>
          <a:lstStyle/>
          <a:p>
            <a:r>
              <a:rPr lang="en-US" dirty="0" err="1"/>
              <a:t>GenAI</a:t>
            </a:r>
            <a:r>
              <a:rPr lang="en-US" dirty="0"/>
              <a:t> creates personalized quizzes and challenges, making financial education engaging and effective.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9303DF4A-6DF5-9082-4ABE-2B0D5433359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488424" y="1957299"/>
            <a:ext cx="1865376" cy="976063"/>
          </a:xfrm>
        </p:spPr>
        <p:txBody>
          <a:bodyPr/>
          <a:lstStyle/>
          <a:p>
            <a:r>
              <a:rPr lang="en-IN" dirty="0"/>
              <a:t>AI-Generated Financial Consultancy</a:t>
            </a:r>
            <a:endParaRPr lang="en-US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930742F-3693-100E-944F-A04AB532014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pPr lvl="0"/>
            <a:r>
              <a:rPr lang="en-US" dirty="0"/>
              <a:t>Budget Buddy's AI-powered assistant offers 24/7 consultancy, providing instant, expert-like advice.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5392" y="1950098"/>
            <a:ext cx="10515600" cy="9760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94F4F-F161-1977-9EC6-EDF217978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A5D19A6F-93F5-3150-D2BB-099A6418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Benefits </a:t>
            </a:r>
          </a:p>
        </p:txBody>
      </p:sp>
      <p:pic>
        <p:nvPicPr>
          <p:cNvPr id="55" name="Picture Placeholder 7" descr="Businesswoman reviewing sticky notes on a wall">
            <a:extLst>
              <a:ext uri="{FF2B5EF4-FFF2-40B4-BE49-F238E27FC236}">
                <a16:creationId xmlns:a16="http://schemas.microsoft.com/office/drawing/2014/main" id="{62E1A6FA-1376-6FF5-CB69-8F6FE45806EE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484632" y="2188427"/>
            <a:ext cx="1473934" cy="1674442"/>
          </a:xfrm>
        </p:spPr>
      </p:pic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BB69D01-B23F-0999-6EA4-20CA7D5CC8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3768" y="4023527"/>
            <a:ext cx="1561725" cy="460447"/>
          </a:xfrm>
        </p:spPr>
        <p:txBody>
          <a:bodyPr/>
          <a:lstStyle/>
          <a:p>
            <a:r>
              <a:rPr lang="en-IN" dirty="0"/>
              <a:t>Real-Time Insights</a:t>
            </a:r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EC32D3D1-FFBE-65D7-0F2E-78260D12E5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71553" y="4930849"/>
            <a:ext cx="1839801" cy="737569"/>
          </a:xfrm>
        </p:spPr>
        <p:txBody>
          <a:bodyPr/>
          <a:lstStyle/>
          <a:p>
            <a:r>
              <a:rPr lang="en-US" dirty="0"/>
              <a:t>Provides up-to-date financial analytics to support informed decision-making.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34" name="Picture Placeholder 9" descr="People working in office">
            <a:extLst>
              <a:ext uri="{FF2B5EF4-FFF2-40B4-BE49-F238E27FC236}">
                <a16:creationId xmlns:a16="http://schemas.microsoft.com/office/drawing/2014/main" id="{3DBACA49-D2B6-2DFF-2A2C-65D4826D62C9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>
          <a:xfrm>
            <a:off x="2407640" y="2140293"/>
            <a:ext cx="1473934" cy="1674442"/>
          </a:xfrm>
          <a:solidFill>
            <a:schemeClr val="bg1">
              <a:lumMod val="95000"/>
            </a:schemeClr>
          </a:solidFill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D84D33-17BF-F269-0D16-9F6642BA0C2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2360312" y="4045738"/>
            <a:ext cx="1561725" cy="460447"/>
          </a:xfrm>
        </p:spPr>
        <p:txBody>
          <a:bodyPr/>
          <a:lstStyle/>
          <a:p>
            <a:r>
              <a:rPr lang="en-IN" dirty="0"/>
              <a:t>Educational Modules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9F8C8-2E0A-6235-8881-11DB78561BBE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484369" y="4930849"/>
            <a:ext cx="1561725" cy="737569"/>
          </a:xfrm>
        </p:spPr>
        <p:txBody>
          <a:bodyPr/>
          <a:lstStyle/>
          <a:p>
            <a:r>
              <a:rPr lang="en-US" dirty="0"/>
              <a:t>Offers resources and tips to improve financial literacy.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33" name="Picture Placeholder  11" descr="Layout of website design sketches on white paper">
            <a:extLst>
              <a:ext uri="{FF2B5EF4-FFF2-40B4-BE49-F238E27FC236}">
                <a16:creationId xmlns:a16="http://schemas.microsoft.com/office/drawing/2014/main" id="{0642407E-47D8-7EA5-8D8C-C2862ABF396F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>
          <a:xfrm>
            <a:off x="4451189" y="2140293"/>
            <a:ext cx="1473934" cy="167444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DDD4E-9629-4330-614F-4E0EC42D38B1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259371" y="4045739"/>
            <a:ext cx="1561725" cy="460447"/>
          </a:xfrm>
        </p:spPr>
        <p:txBody>
          <a:bodyPr/>
          <a:lstStyle/>
          <a:p>
            <a:r>
              <a:rPr lang="en-IN" dirty="0"/>
              <a:t>Consultancy Feature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D7993C-0037-03C3-7283-63407660C3E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363574" y="4930849"/>
            <a:ext cx="1935841" cy="737569"/>
          </a:xfrm>
        </p:spPr>
        <p:txBody>
          <a:bodyPr/>
          <a:lstStyle/>
          <a:p>
            <a:r>
              <a:rPr lang="en-US" dirty="0"/>
              <a:t>Connects users with financial advisors and AI for personalized guidance.</a:t>
            </a:r>
          </a:p>
        </p:txBody>
      </p:sp>
      <p:pic>
        <p:nvPicPr>
          <p:cNvPr id="32" name="Picture Placeholder 13" descr="Empty office chairs">
            <a:extLst>
              <a:ext uri="{FF2B5EF4-FFF2-40B4-BE49-F238E27FC236}">
                <a16:creationId xmlns:a16="http://schemas.microsoft.com/office/drawing/2014/main" id="{F8098ED3-1E08-696A-F59A-77E5D753397C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>
          <a:xfrm>
            <a:off x="6502590" y="2140293"/>
            <a:ext cx="1473934" cy="167444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169175-B445-02A1-9664-3FC025FFFBF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493400" y="4034116"/>
            <a:ext cx="1561725" cy="460447"/>
          </a:xfrm>
        </p:spPr>
        <p:txBody>
          <a:bodyPr/>
          <a:lstStyle/>
          <a:p>
            <a:r>
              <a:rPr lang="en-IN" dirty="0"/>
              <a:t>Secure Data Management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729D5D-1513-05A8-D7A5-8E029497B8E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466737" y="4925804"/>
            <a:ext cx="1839801" cy="737569"/>
          </a:xfrm>
        </p:spPr>
        <p:txBody>
          <a:bodyPr/>
          <a:lstStyle/>
          <a:p>
            <a:r>
              <a:rPr lang="en-US" dirty="0"/>
              <a:t>Ensures user privacy and data security through encryption and best practices.</a:t>
            </a:r>
          </a:p>
        </p:txBody>
      </p:sp>
      <p:pic>
        <p:nvPicPr>
          <p:cNvPr id="29" name="Picture Placeholder 89" descr="People around a table on their laptops">
            <a:extLst>
              <a:ext uri="{FF2B5EF4-FFF2-40B4-BE49-F238E27FC236}">
                <a16:creationId xmlns:a16="http://schemas.microsoft.com/office/drawing/2014/main" id="{F29D354B-11C9-95F7-FCF4-1C837D2E5D7C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8571319" y="2140293"/>
            <a:ext cx="1473934" cy="167444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536727-8168-0F33-568F-27FC34C774D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527423" y="4034116"/>
            <a:ext cx="1561725" cy="460447"/>
          </a:xfrm>
        </p:spPr>
        <p:txBody>
          <a:bodyPr/>
          <a:lstStyle/>
          <a:p>
            <a:r>
              <a:rPr lang="en-IN" dirty="0"/>
              <a:t>Mobile &amp; Web Accessibility</a:t>
            </a:r>
            <a:endParaRPr lang="en-US" altLang="zh-C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9A74BB-466F-760C-1CE9-8F340640F68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422891" y="4938661"/>
            <a:ext cx="1839801" cy="737569"/>
          </a:xfrm>
        </p:spPr>
        <p:txBody>
          <a:bodyPr/>
          <a:lstStyle/>
          <a:p>
            <a:r>
              <a:rPr lang="en-US" dirty="0"/>
              <a:t>Optimized for both web and mobile platforms for ease of use.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2" name="Picture Placeholder 89" descr="People around a table on their laptops">
            <a:extLst>
              <a:ext uri="{FF2B5EF4-FFF2-40B4-BE49-F238E27FC236}">
                <a16:creationId xmlns:a16="http://schemas.microsoft.com/office/drawing/2014/main" id="{8942AAF9-2935-09EB-2D04-3113D8BE7D8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10277329" y="2140293"/>
            <a:ext cx="1473934" cy="1674442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96965F4-316D-D330-879B-62909E8A49A4}"/>
              </a:ext>
            </a:extLst>
          </p:cNvPr>
          <p:cNvSpPr txBox="1">
            <a:spLocks/>
          </p:cNvSpPr>
          <p:nvPr/>
        </p:nvSpPr>
        <p:spPr>
          <a:xfrm>
            <a:off x="10336507" y="4023526"/>
            <a:ext cx="1561725" cy="46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Integration Capabilities</a:t>
            </a:r>
            <a:endParaRPr lang="en-US" altLang="zh-CN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2BF6D7-8C4B-B9B5-E6DC-A6E2E1FD71F0}"/>
              </a:ext>
            </a:extLst>
          </p:cNvPr>
          <p:cNvSpPr txBox="1">
            <a:spLocks/>
          </p:cNvSpPr>
          <p:nvPr/>
        </p:nvSpPr>
        <p:spPr>
          <a:xfrm>
            <a:off x="10268227" y="4925803"/>
            <a:ext cx="1812954" cy="737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Supports integration with bank accounts, credit cards, and third-party financial services.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A4FCE3-D003-8640-E3BB-2B49E93543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30" y="1856011"/>
            <a:ext cx="12041280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6738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of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Understanding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Survey &amp;</a:t>
            </a:r>
          </a:p>
          <a:p>
            <a:r>
              <a:rPr lang="en-US" dirty="0"/>
              <a:t>Research</a:t>
            </a:r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B5EAA9-E1DE-1F0F-D677-835F3732B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594" y="237002"/>
            <a:ext cx="6363588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5" id="{58BAEBF1-5D61-4C15-85CE-FF9951014D92}" vid="{276E4683-2F29-4A34-B0D2-95452F46AA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8C25491-3B09-4F3E-8C86-936D290E40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7AE0CD-4570-4F66-89CD-DDD19F091E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D5854E-F453-4846-A87D-6EF3DCF73E3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1281</TotalTime>
  <Words>1295</Words>
  <Application>Microsoft Office PowerPoint</Application>
  <PresentationFormat>Widescreen</PresentationFormat>
  <Paragraphs>226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等线</vt:lpstr>
      <vt:lpstr>Abadi</vt:lpstr>
      <vt:lpstr>Arial</vt:lpstr>
      <vt:lpstr>Calibri</vt:lpstr>
      <vt:lpstr>Posterama</vt:lpstr>
      <vt:lpstr>Posterama Text Black</vt:lpstr>
      <vt:lpstr>Posterama Text SemiBold</vt:lpstr>
      <vt:lpstr>Custom</vt:lpstr>
      <vt:lpstr>BudgetBuddy</vt:lpstr>
      <vt:lpstr>Agenda</vt:lpstr>
      <vt:lpstr>Objectives &amp; Scope</vt:lpstr>
      <vt:lpstr>Problem</vt:lpstr>
      <vt:lpstr>Solution</vt:lpstr>
      <vt:lpstr>Features </vt:lpstr>
      <vt:lpstr>Creativity and Innovation</vt:lpstr>
      <vt:lpstr>Additional Benefits </vt:lpstr>
      <vt:lpstr>Depth of  Understanding</vt:lpstr>
      <vt:lpstr>  Survey</vt:lpstr>
      <vt:lpstr>PowerPoint Presentation</vt:lpstr>
      <vt:lpstr>Timeline</vt:lpstr>
      <vt:lpstr>Feasibility &amp; Scalability</vt:lpstr>
      <vt:lpstr>Execution </vt:lpstr>
      <vt:lpstr>PowerPoint Presentation</vt:lpstr>
      <vt:lpstr>PowerPoint Presentation</vt:lpstr>
      <vt:lpstr>PowerPoint Presentation</vt:lpstr>
      <vt:lpstr>PowerPoint Presentation</vt:lpstr>
      <vt:lpstr>Societal Impact</vt:lpstr>
      <vt:lpstr>Meet our team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Twinkle Tomar</dc:creator>
  <cp:lastModifiedBy>Shravani Sawant</cp:lastModifiedBy>
  <cp:revision>10</cp:revision>
  <dcterms:created xsi:type="dcterms:W3CDTF">2024-12-16T17:30:31Z</dcterms:created>
  <dcterms:modified xsi:type="dcterms:W3CDTF">2024-12-20T04:20:52Z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